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7"/>
  </p:notesMasterIdLst>
  <p:handoutMasterIdLst>
    <p:handoutMasterId r:id="rId38"/>
  </p:handoutMasterIdLst>
  <p:sldIdLst>
    <p:sldId id="391" r:id="rId5"/>
    <p:sldId id="548" r:id="rId6"/>
    <p:sldId id="519" r:id="rId7"/>
    <p:sldId id="325" r:id="rId8"/>
    <p:sldId id="319" r:id="rId9"/>
    <p:sldId id="521" r:id="rId10"/>
    <p:sldId id="522" r:id="rId11"/>
    <p:sldId id="523" r:id="rId12"/>
    <p:sldId id="520" r:id="rId13"/>
    <p:sldId id="294" r:id="rId14"/>
    <p:sldId id="526" r:id="rId15"/>
    <p:sldId id="524" r:id="rId16"/>
    <p:sldId id="530" r:id="rId17"/>
    <p:sldId id="525" r:id="rId18"/>
    <p:sldId id="527" r:id="rId19"/>
    <p:sldId id="529" r:id="rId20"/>
    <p:sldId id="531" r:id="rId21"/>
    <p:sldId id="532" r:id="rId22"/>
    <p:sldId id="533" r:id="rId23"/>
    <p:sldId id="535" r:id="rId24"/>
    <p:sldId id="536" r:id="rId25"/>
    <p:sldId id="537" r:id="rId26"/>
    <p:sldId id="539" r:id="rId27"/>
    <p:sldId id="540" r:id="rId28"/>
    <p:sldId id="541" r:id="rId29"/>
    <p:sldId id="543" r:id="rId30"/>
    <p:sldId id="544" r:id="rId31"/>
    <p:sldId id="545" r:id="rId32"/>
    <p:sldId id="546" r:id="rId33"/>
    <p:sldId id="386" r:id="rId34"/>
    <p:sldId id="547" r:id="rId35"/>
    <p:sldId id="3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3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9E9A95"/>
    <a:srgbClr val="382E25"/>
    <a:srgbClr val="C1794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8CBAA-73EB-A742-8EA3-DAF77E466D69}" v="1" dt="2023-09-29T13:49:42.45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8" autoAdjust="0"/>
    <p:restoredTop sz="89706" autoAdjust="0"/>
  </p:normalViewPr>
  <p:slideViewPr>
    <p:cSldViewPr snapToGrid="0" snapToObjects="1">
      <p:cViewPr varScale="1">
        <p:scale>
          <a:sx n="111" d="100"/>
          <a:sy n="111" d="100"/>
        </p:scale>
        <p:origin x="1680" y="192"/>
      </p:cViewPr>
      <p:guideLst>
        <p:guide orient="horz" pos="4247"/>
        <p:guide pos="3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5960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1E57A-6999-49FB-9D3A-9702A7E5AE4E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BF535A-3A59-49F0-8A1F-8F4E4514E77F}">
      <dgm:prSet/>
      <dgm:spPr/>
      <dgm:t>
        <a:bodyPr/>
        <a:lstStyle/>
        <a:p>
          <a:pPr>
            <a:defRPr b="1"/>
          </a:pPr>
          <a:r>
            <a:rPr lang="en-US"/>
            <a:t>5 Oct. 2023, 10:00 AM</a:t>
          </a:r>
        </a:p>
      </dgm:t>
    </dgm:pt>
    <dgm:pt modelId="{30CC5DF9-0112-4082-BFAD-C473BC2B865C}" type="parTrans" cxnId="{814593B2-F7FB-4E35-BAE3-5E8CCB33DEA0}">
      <dgm:prSet/>
      <dgm:spPr/>
      <dgm:t>
        <a:bodyPr/>
        <a:lstStyle/>
        <a:p>
          <a:endParaRPr lang="en-US"/>
        </a:p>
      </dgm:t>
    </dgm:pt>
    <dgm:pt modelId="{C9BED252-143E-4842-8B89-E468FAF283BE}" type="sibTrans" cxnId="{814593B2-F7FB-4E35-BAE3-5E8CCB33DEA0}">
      <dgm:prSet/>
      <dgm:spPr/>
      <dgm:t>
        <a:bodyPr/>
        <a:lstStyle/>
        <a:p>
          <a:endParaRPr lang="en-US"/>
        </a:p>
      </dgm:t>
    </dgm:pt>
    <dgm:pt modelId="{B2D69AAD-7402-463D-B7FF-1DC07F196312}">
      <dgm:prSet/>
      <dgm:spPr/>
      <dgm:t>
        <a:bodyPr/>
        <a:lstStyle/>
        <a:p>
          <a:r>
            <a:rPr lang="en-US"/>
            <a:t>Zoom – Integrative Cases – DEI &amp; Thematic</a:t>
          </a:r>
        </a:p>
      </dgm:t>
    </dgm:pt>
    <dgm:pt modelId="{3904DBF4-DD83-409B-99F8-B5009982C272}" type="parTrans" cxnId="{96309EAB-20A6-49CD-A90A-6568F8E671C2}">
      <dgm:prSet/>
      <dgm:spPr/>
      <dgm:t>
        <a:bodyPr/>
        <a:lstStyle/>
        <a:p>
          <a:endParaRPr lang="en-US"/>
        </a:p>
      </dgm:t>
    </dgm:pt>
    <dgm:pt modelId="{A6E4EC07-A5AE-4DD4-BCC7-28905C126D4A}" type="sibTrans" cxnId="{96309EAB-20A6-49CD-A90A-6568F8E671C2}">
      <dgm:prSet/>
      <dgm:spPr/>
      <dgm:t>
        <a:bodyPr/>
        <a:lstStyle/>
        <a:p>
          <a:endParaRPr lang="en-US"/>
        </a:p>
      </dgm:t>
    </dgm:pt>
    <dgm:pt modelId="{FC6450B9-D36C-43CE-AB8A-BE5895F1BE18}">
      <dgm:prSet/>
      <dgm:spPr/>
      <dgm:t>
        <a:bodyPr/>
        <a:lstStyle/>
        <a:p>
          <a:pPr>
            <a:defRPr b="1"/>
          </a:pPr>
          <a:r>
            <a:rPr lang="en-US"/>
            <a:t>10 Oct. 2023, 1:00 PM</a:t>
          </a:r>
        </a:p>
      </dgm:t>
    </dgm:pt>
    <dgm:pt modelId="{1A58C08D-301D-47DA-A287-9AA0AF062300}" type="parTrans" cxnId="{93F68AD7-9A0E-4CF3-AE73-6A2878505213}">
      <dgm:prSet/>
      <dgm:spPr/>
      <dgm:t>
        <a:bodyPr/>
        <a:lstStyle/>
        <a:p>
          <a:endParaRPr lang="en-US"/>
        </a:p>
      </dgm:t>
    </dgm:pt>
    <dgm:pt modelId="{98B37417-5446-4EB1-8E73-7CF17A9B6A9A}" type="sibTrans" cxnId="{93F68AD7-9A0E-4CF3-AE73-6A2878505213}">
      <dgm:prSet/>
      <dgm:spPr/>
      <dgm:t>
        <a:bodyPr/>
        <a:lstStyle/>
        <a:p>
          <a:endParaRPr lang="en-US"/>
        </a:p>
      </dgm:t>
    </dgm:pt>
    <dgm:pt modelId="{8D1AE100-67B4-4D73-9E2F-99C012379E02}">
      <dgm:prSet/>
      <dgm:spPr/>
      <dgm:t>
        <a:bodyPr/>
        <a:lstStyle/>
        <a:p>
          <a:r>
            <a:rPr lang="en-US"/>
            <a:t>Zoom – Dossier Preparation Integrative Cases – DEI &amp; Thematic</a:t>
          </a:r>
        </a:p>
      </dgm:t>
    </dgm:pt>
    <dgm:pt modelId="{3091903D-F2D0-4B52-BF4A-14FEA553DBE7}" type="parTrans" cxnId="{B587F79D-0EE9-4979-BBE0-E9DFFC8590CF}">
      <dgm:prSet/>
      <dgm:spPr/>
      <dgm:t>
        <a:bodyPr/>
        <a:lstStyle/>
        <a:p>
          <a:endParaRPr lang="en-US"/>
        </a:p>
      </dgm:t>
    </dgm:pt>
    <dgm:pt modelId="{91308B7C-67E8-4516-B8A0-2E9FD737BE3D}" type="sibTrans" cxnId="{B587F79D-0EE9-4979-BBE0-E9DFFC8590CF}">
      <dgm:prSet/>
      <dgm:spPr/>
      <dgm:t>
        <a:bodyPr/>
        <a:lstStyle/>
        <a:p>
          <a:endParaRPr lang="en-US"/>
        </a:p>
      </dgm:t>
    </dgm:pt>
    <dgm:pt modelId="{3CC376D9-1790-DC40-B066-57BC4918B037}" type="pres">
      <dgm:prSet presAssocID="{D1D1E57A-6999-49FB-9D3A-9702A7E5AE4E}" presName="root" presStyleCnt="0">
        <dgm:presLayoutVars>
          <dgm:chMax/>
          <dgm:chPref/>
          <dgm:animLvl val="lvl"/>
        </dgm:presLayoutVars>
      </dgm:prSet>
      <dgm:spPr/>
    </dgm:pt>
    <dgm:pt modelId="{1FB6202A-A3E2-DB4B-8AF0-E7217A8F8A1F}" type="pres">
      <dgm:prSet presAssocID="{D1D1E57A-6999-49FB-9D3A-9702A7E5AE4E}" presName="divider" presStyleLbl="fgAcc1" presStyleIdx="0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6BBFFB32-03BB-C34A-BE19-7723AEAB1160}" type="pres">
      <dgm:prSet presAssocID="{D1D1E57A-6999-49FB-9D3A-9702A7E5AE4E}" presName="nodes" presStyleCnt="0">
        <dgm:presLayoutVars>
          <dgm:chMax/>
          <dgm:chPref/>
          <dgm:animLvl val="lvl"/>
        </dgm:presLayoutVars>
      </dgm:prSet>
      <dgm:spPr/>
    </dgm:pt>
    <dgm:pt modelId="{CE16BB55-3255-EA4A-AFF7-0FA3CFA17740}" type="pres">
      <dgm:prSet presAssocID="{8FBF535A-3A59-49F0-8A1F-8F4E4514E77F}" presName="composite1" presStyleCnt="0"/>
      <dgm:spPr/>
    </dgm:pt>
    <dgm:pt modelId="{55EFBBAB-CA4E-6944-81D6-61E77A1099C7}" type="pres">
      <dgm:prSet presAssocID="{8FBF535A-3A59-49F0-8A1F-8F4E4514E77F}" presName="ConnectorPoint1" presStyleLbl="lnNode1" presStyleIdx="0" presStyleCnt="2"/>
      <dgm:spPr/>
    </dgm:pt>
    <dgm:pt modelId="{DABBAE50-BC3A-F94C-A228-234F3B3F149D}" type="pres">
      <dgm:prSet presAssocID="{8FBF535A-3A59-49F0-8A1F-8F4E4514E77F}" presName="DropPinPlaceHolder1" presStyleCnt="0"/>
      <dgm:spPr/>
    </dgm:pt>
    <dgm:pt modelId="{CB0D86D5-7270-D249-A172-B5EF38016CAA}" type="pres">
      <dgm:prSet presAssocID="{8FBF535A-3A59-49F0-8A1F-8F4E4514E77F}" presName="DropPin1" presStyleLbl="alignNode1" presStyleIdx="0" presStyleCnt="2"/>
      <dgm:spPr/>
    </dgm:pt>
    <dgm:pt modelId="{4F8AD3C4-D3CA-EA4F-82E8-F4FA21CA74F4}" type="pres">
      <dgm:prSet presAssocID="{8FBF535A-3A59-49F0-8A1F-8F4E4514E77F}" presName="Ellipse1" presStyleLbl="fg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D443B7A7-EA55-3747-B085-DBF1C5091CAE}" type="pres">
      <dgm:prSet presAssocID="{8FBF535A-3A59-49F0-8A1F-8F4E4514E77F}" presName="L2TextContainer1" presStyleLbl="revTx" presStyleIdx="0" presStyleCnt="4">
        <dgm:presLayoutVars>
          <dgm:bulletEnabled val="1"/>
        </dgm:presLayoutVars>
      </dgm:prSet>
      <dgm:spPr/>
    </dgm:pt>
    <dgm:pt modelId="{F47ADB39-8886-874B-8C16-766F6F60F8E8}" type="pres">
      <dgm:prSet presAssocID="{8FBF535A-3A59-49F0-8A1F-8F4E4514E77F}" presName="L1TextContainer1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5B7061E5-1546-7046-A1C6-E633D7E4F56F}" type="pres">
      <dgm:prSet presAssocID="{8FBF535A-3A59-49F0-8A1F-8F4E4514E77F}" presName="ConnectLine1" presStyleLbl="sibTrans1D1" presStyleIdx="0" presStyleCnt="2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B054E1D-6522-6343-BAE3-BF10D8621305}" type="pres">
      <dgm:prSet presAssocID="{8FBF535A-3A59-49F0-8A1F-8F4E4514E77F}" presName="EmptyPlaceHolder1" presStyleCnt="0"/>
      <dgm:spPr/>
    </dgm:pt>
    <dgm:pt modelId="{07E2077C-6250-E547-B036-4B188EDDF1BE}" type="pres">
      <dgm:prSet presAssocID="{C9BED252-143E-4842-8B89-E468FAF283BE}" presName="spaceBetweenRectangles1" presStyleCnt="0"/>
      <dgm:spPr/>
    </dgm:pt>
    <dgm:pt modelId="{7A3D4A28-DC06-5E44-BE23-A6E301182CE6}" type="pres">
      <dgm:prSet presAssocID="{FC6450B9-D36C-43CE-AB8A-BE5895F1BE18}" presName="composite1" presStyleCnt="0"/>
      <dgm:spPr/>
    </dgm:pt>
    <dgm:pt modelId="{329591B4-EF44-1242-A807-BE267992B8C6}" type="pres">
      <dgm:prSet presAssocID="{FC6450B9-D36C-43CE-AB8A-BE5895F1BE18}" presName="ConnectorPoint1" presStyleLbl="lnNode1" presStyleIdx="1" presStyleCnt="2"/>
      <dgm:spPr/>
    </dgm:pt>
    <dgm:pt modelId="{B1803D91-57A9-DA43-993A-3DF4DE8FF13B}" type="pres">
      <dgm:prSet presAssocID="{FC6450B9-D36C-43CE-AB8A-BE5895F1BE18}" presName="DropPinPlaceHolder1" presStyleCnt="0"/>
      <dgm:spPr/>
    </dgm:pt>
    <dgm:pt modelId="{D7318D37-009B-DB47-862D-E3020573C6DE}" type="pres">
      <dgm:prSet presAssocID="{FC6450B9-D36C-43CE-AB8A-BE5895F1BE18}" presName="DropPin1" presStyleLbl="alignNode1" presStyleIdx="1" presStyleCnt="2"/>
      <dgm:spPr/>
    </dgm:pt>
    <dgm:pt modelId="{4E35CFF4-2E2A-864C-909D-251388AE6AF2}" type="pres">
      <dgm:prSet presAssocID="{FC6450B9-D36C-43CE-AB8A-BE5895F1BE18}" presName="Ellipse1" presStyleLbl="fg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73A964A6-9D47-7E42-9E48-70983035111D}" type="pres">
      <dgm:prSet presAssocID="{FC6450B9-D36C-43CE-AB8A-BE5895F1BE18}" presName="L2TextContainer1" presStyleLbl="revTx" presStyleIdx="2" presStyleCnt="4">
        <dgm:presLayoutVars>
          <dgm:bulletEnabled val="1"/>
        </dgm:presLayoutVars>
      </dgm:prSet>
      <dgm:spPr/>
    </dgm:pt>
    <dgm:pt modelId="{F5DB46E3-B675-2544-98BD-8005EB75C85E}" type="pres">
      <dgm:prSet presAssocID="{FC6450B9-D36C-43CE-AB8A-BE5895F1BE18}" presName="L1TextContainer1" presStyleLbl="revTx" presStyleIdx="3" presStyleCnt="4">
        <dgm:presLayoutVars>
          <dgm:chMax val="1"/>
          <dgm:chPref val="1"/>
          <dgm:bulletEnabled val="1"/>
        </dgm:presLayoutVars>
      </dgm:prSet>
      <dgm:spPr/>
    </dgm:pt>
    <dgm:pt modelId="{38B66F25-B97A-AB4A-A96A-CA5DE1A6FC26}" type="pres">
      <dgm:prSet presAssocID="{FC6450B9-D36C-43CE-AB8A-BE5895F1BE18}" presName="ConnectLine1" presStyleLbl="sibTrans1D1" presStyleIdx="1" presStyleCnt="2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30ABC6E7-5162-664E-BF7E-43082CCF0A1A}" type="pres">
      <dgm:prSet presAssocID="{FC6450B9-D36C-43CE-AB8A-BE5895F1BE18}" presName="EmptyPlaceHolder1" presStyleCnt="0"/>
      <dgm:spPr/>
    </dgm:pt>
  </dgm:ptLst>
  <dgm:cxnLst>
    <dgm:cxn modelId="{1B349312-3B39-7C44-8C89-27B2CC48C14D}" type="presOf" srcId="{8D1AE100-67B4-4D73-9E2F-99C012379E02}" destId="{73A964A6-9D47-7E42-9E48-70983035111D}" srcOrd="0" destOrd="0" presId="urn:microsoft.com/office/officeart/2017/3/layout/DropPinTimeline"/>
    <dgm:cxn modelId="{F7B55018-819C-8E41-84AD-5BFC5E1CE0F0}" type="presOf" srcId="{B2D69AAD-7402-463D-B7FF-1DC07F196312}" destId="{D443B7A7-EA55-3747-B085-DBF1C5091CAE}" srcOrd="0" destOrd="0" presId="urn:microsoft.com/office/officeart/2017/3/layout/DropPinTimeline"/>
    <dgm:cxn modelId="{0B4E3554-8DF1-CF42-A0B0-07504BA79019}" type="presOf" srcId="{FC6450B9-D36C-43CE-AB8A-BE5895F1BE18}" destId="{F5DB46E3-B675-2544-98BD-8005EB75C85E}" srcOrd="0" destOrd="0" presId="urn:microsoft.com/office/officeart/2017/3/layout/DropPinTimeline"/>
    <dgm:cxn modelId="{3D61FD5E-3269-7044-AE93-F8A9002ECCBE}" type="presOf" srcId="{8FBF535A-3A59-49F0-8A1F-8F4E4514E77F}" destId="{F47ADB39-8886-874B-8C16-766F6F60F8E8}" srcOrd="0" destOrd="0" presId="urn:microsoft.com/office/officeart/2017/3/layout/DropPinTimeline"/>
    <dgm:cxn modelId="{B587F79D-0EE9-4979-BBE0-E9DFFC8590CF}" srcId="{FC6450B9-D36C-43CE-AB8A-BE5895F1BE18}" destId="{8D1AE100-67B4-4D73-9E2F-99C012379E02}" srcOrd="0" destOrd="0" parTransId="{3091903D-F2D0-4B52-BF4A-14FEA553DBE7}" sibTransId="{91308B7C-67E8-4516-B8A0-2E9FD737BE3D}"/>
    <dgm:cxn modelId="{96309EAB-20A6-49CD-A90A-6568F8E671C2}" srcId="{8FBF535A-3A59-49F0-8A1F-8F4E4514E77F}" destId="{B2D69AAD-7402-463D-B7FF-1DC07F196312}" srcOrd="0" destOrd="0" parTransId="{3904DBF4-DD83-409B-99F8-B5009982C272}" sibTransId="{A6E4EC07-A5AE-4DD4-BCC7-28905C126D4A}"/>
    <dgm:cxn modelId="{814593B2-F7FB-4E35-BAE3-5E8CCB33DEA0}" srcId="{D1D1E57A-6999-49FB-9D3A-9702A7E5AE4E}" destId="{8FBF535A-3A59-49F0-8A1F-8F4E4514E77F}" srcOrd="0" destOrd="0" parTransId="{30CC5DF9-0112-4082-BFAD-C473BC2B865C}" sibTransId="{C9BED252-143E-4842-8B89-E468FAF283BE}"/>
    <dgm:cxn modelId="{93F68AD7-9A0E-4CF3-AE73-6A2878505213}" srcId="{D1D1E57A-6999-49FB-9D3A-9702A7E5AE4E}" destId="{FC6450B9-D36C-43CE-AB8A-BE5895F1BE18}" srcOrd="1" destOrd="0" parTransId="{1A58C08D-301D-47DA-A287-9AA0AF062300}" sibTransId="{98B37417-5446-4EB1-8E73-7CF17A9B6A9A}"/>
    <dgm:cxn modelId="{79E815FE-F61C-8542-9D60-E9CD31981604}" type="presOf" srcId="{D1D1E57A-6999-49FB-9D3A-9702A7E5AE4E}" destId="{3CC376D9-1790-DC40-B066-57BC4918B037}" srcOrd="0" destOrd="0" presId="urn:microsoft.com/office/officeart/2017/3/layout/DropPinTimeline"/>
    <dgm:cxn modelId="{13E83CC8-6C7D-DD45-B358-01CD6AE10F21}" type="presParOf" srcId="{3CC376D9-1790-DC40-B066-57BC4918B037}" destId="{1FB6202A-A3E2-DB4B-8AF0-E7217A8F8A1F}" srcOrd="0" destOrd="0" presId="urn:microsoft.com/office/officeart/2017/3/layout/DropPinTimeline"/>
    <dgm:cxn modelId="{1EA8DC9B-0416-224C-ABF1-F5456616D9BE}" type="presParOf" srcId="{3CC376D9-1790-DC40-B066-57BC4918B037}" destId="{6BBFFB32-03BB-C34A-BE19-7723AEAB1160}" srcOrd="1" destOrd="0" presId="urn:microsoft.com/office/officeart/2017/3/layout/DropPinTimeline"/>
    <dgm:cxn modelId="{0D0FFB17-23A8-9A44-B6D5-2342DA508605}" type="presParOf" srcId="{6BBFFB32-03BB-C34A-BE19-7723AEAB1160}" destId="{CE16BB55-3255-EA4A-AFF7-0FA3CFA17740}" srcOrd="0" destOrd="0" presId="urn:microsoft.com/office/officeart/2017/3/layout/DropPinTimeline"/>
    <dgm:cxn modelId="{A6C73F75-C853-B94B-BBA3-0F0B61F75346}" type="presParOf" srcId="{CE16BB55-3255-EA4A-AFF7-0FA3CFA17740}" destId="{55EFBBAB-CA4E-6944-81D6-61E77A1099C7}" srcOrd="0" destOrd="0" presId="urn:microsoft.com/office/officeart/2017/3/layout/DropPinTimeline"/>
    <dgm:cxn modelId="{87EFDEFE-05AA-F744-8D72-6AEF30197FA5}" type="presParOf" srcId="{CE16BB55-3255-EA4A-AFF7-0FA3CFA17740}" destId="{DABBAE50-BC3A-F94C-A228-234F3B3F149D}" srcOrd="1" destOrd="0" presId="urn:microsoft.com/office/officeart/2017/3/layout/DropPinTimeline"/>
    <dgm:cxn modelId="{CCC8E02B-29B4-104A-8B22-4D9A3A5E5900}" type="presParOf" srcId="{DABBAE50-BC3A-F94C-A228-234F3B3F149D}" destId="{CB0D86D5-7270-D249-A172-B5EF38016CAA}" srcOrd="0" destOrd="0" presId="urn:microsoft.com/office/officeart/2017/3/layout/DropPinTimeline"/>
    <dgm:cxn modelId="{3BD1F20C-9DC9-CD4E-8296-2281162CCF15}" type="presParOf" srcId="{DABBAE50-BC3A-F94C-A228-234F3B3F149D}" destId="{4F8AD3C4-D3CA-EA4F-82E8-F4FA21CA74F4}" srcOrd="1" destOrd="0" presId="urn:microsoft.com/office/officeart/2017/3/layout/DropPinTimeline"/>
    <dgm:cxn modelId="{45A20791-D551-6D48-9875-EA3A98D8C3E2}" type="presParOf" srcId="{CE16BB55-3255-EA4A-AFF7-0FA3CFA17740}" destId="{D443B7A7-EA55-3747-B085-DBF1C5091CAE}" srcOrd="2" destOrd="0" presId="urn:microsoft.com/office/officeart/2017/3/layout/DropPinTimeline"/>
    <dgm:cxn modelId="{0F4986F6-1C6D-AD46-A3B1-94B488CCAF4F}" type="presParOf" srcId="{CE16BB55-3255-EA4A-AFF7-0FA3CFA17740}" destId="{F47ADB39-8886-874B-8C16-766F6F60F8E8}" srcOrd="3" destOrd="0" presId="urn:microsoft.com/office/officeart/2017/3/layout/DropPinTimeline"/>
    <dgm:cxn modelId="{18D16CD0-B9D0-174A-B483-C75124FA14E5}" type="presParOf" srcId="{CE16BB55-3255-EA4A-AFF7-0FA3CFA17740}" destId="{5B7061E5-1546-7046-A1C6-E633D7E4F56F}" srcOrd="4" destOrd="0" presId="urn:microsoft.com/office/officeart/2017/3/layout/DropPinTimeline"/>
    <dgm:cxn modelId="{065A8BD5-DA30-B94C-A09B-0EBBEB212E00}" type="presParOf" srcId="{CE16BB55-3255-EA4A-AFF7-0FA3CFA17740}" destId="{CB054E1D-6522-6343-BAE3-BF10D8621305}" srcOrd="5" destOrd="0" presId="urn:microsoft.com/office/officeart/2017/3/layout/DropPinTimeline"/>
    <dgm:cxn modelId="{581140A7-F662-D44F-82ED-EAB85F79704E}" type="presParOf" srcId="{6BBFFB32-03BB-C34A-BE19-7723AEAB1160}" destId="{07E2077C-6250-E547-B036-4B188EDDF1BE}" srcOrd="1" destOrd="0" presId="urn:microsoft.com/office/officeart/2017/3/layout/DropPinTimeline"/>
    <dgm:cxn modelId="{647502BB-E7E2-EF4C-BF5A-D9700C9AA039}" type="presParOf" srcId="{6BBFFB32-03BB-C34A-BE19-7723AEAB1160}" destId="{7A3D4A28-DC06-5E44-BE23-A6E301182CE6}" srcOrd="2" destOrd="0" presId="urn:microsoft.com/office/officeart/2017/3/layout/DropPinTimeline"/>
    <dgm:cxn modelId="{F60834B6-AB2F-784C-BF13-5BC043963335}" type="presParOf" srcId="{7A3D4A28-DC06-5E44-BE23-A6E301182CE6}" destId="{329591B4-EF44-1242-A807-BE267992B8C6}" srcOrd="0" destOrd="0" presId="urn:microsoft.com/office/officeart/2017/3/layout/DropPinTimeline"/>
    <dgm:cxn modelId="{E1E2E32D-AA5E-5A45-9AF4-CAC64ECC7125}" type="presParOf" srcId="{7A3D4A28-DC06-5E44-BE23-A6E301182CE6}" destId="{B1803D91-57A9-DA43-993A-3DF4DE8FF13B}" srcOrd="1" destOrd="0" presId="urn:microsoft.com/office/officeart/2017/3/layout/DropPinTimeline"/>
    <dgm:cxn modelId="{DC0A0B70-514A-AD4C-8979-F6F4F3D8B6E4}" type="presParOf" srcId="{B1803D91-57A9-DA43-993A-3DF4DE8FF13B}" destId="{D7318D37-009B-DB47-862D-E3020573C6DE}" srcOrd="0" destOrd="0" presId="urn:microsoft.com/office/officeart/2017/3/layout/DropPinTimeline"/>
    <dgm:cxn modelId="{7F91B5B1-5293-0648-9A1A-D34E52B143A7}" type="presParOf" srcId="{B1803D91-57A9-DA43-993A-3DF4DE8FF13B}" destId="{4E35CFF4-2E2A-864C-909D-251388AE6AF2}" srcOrd="1" destOrd="0" presId="urn:microsoft.com/office/officeart/2017/3/layout/DropPinTimeline"/>
    <dgm:cxn modelId="{BE851DA1-B5D3-4943-B9A6-E9C8E7B78283}" type="presParOf" srcId="{7A3D4A28-DC06-5E44-BE23-A6E301182CE6}" destId="{73A964A6-9D47-7E42-9E48-70983035111D}" srcOrd="2" destOrd="0" presId="urn:microsoft.com/office/officeart/2017/3/layout/DropPinTimeline"/>
    <dgm:cxn modelId="{9F3F10CD-1BAE-0942-B8C5-0348C850A2A0}" type="presParOf" srcId="{7A3D4A28-DC06-5E44-BE23-A6E301182CE6}" destId="{F5DB46E3-B675-2544-98BD-8005EB75C85E}" srcOrd="3" destOrd="0" presId="urn:microsoft.com/office/officeart/2017/3/layout/DropPinTimeline"/>
    <dgm:cxn modelId="{473A1BE3-8716-184A-85AC-C8C3BA164C2E}" type="presParOf" srcId="{7A3D4A28-DC06-5E44-BE23-A6E301182CE6}" destId="{38B66F25-B97A-AB4A-A96A-CA5DE1A6FC26}" srcOrd="4" destOrd="0" presId="urn:microsoft.com/office/officeart/2017/3/layout/DropPinTimeline"/>
    <dgm:cxn modelId="{13517548-1DED-804E-AB3F-F935ED12DC73}" type="presParOf" srcId="{7A3D4A28-DC06-5E44-BE23-A6E301182CE6}" destId="{30ABC6E7-5162-664E-BF7E-43082CCF0A1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2AF95-9B29-4F61-B95F-1E492E3848EC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60CD57D-FDB8-4024-A838-87D96833EA5B}">
      <dgm:prSet/>
      <dgm:spPr/>
      <dgm:t>
        <a:bodyPr/>
        <a:lstStyle/>
        <a:p>
          <a:r>
            <a:rPr lang="en-US"/>
            <a:t>Satisfactory: internally focused for teaching and service; some dissemination for research</a:t>
          </a:r>
        </a:p>
      </dgm:t>
    </dgm:pt>
    <dgm:pt modelId="{319DB8B1-A2A1-4DDE-AD4D-384150CAA957}" type="parTrans" cxnId="{5DDEBF5D-44C5-48A7-B732-B77AA487B9D5}">
      <dgm:prSet/>
      <dgm:spPr/>
      <dgm:t>
        <a:bodyPr/>
        <a:lstStyle/>
        <a:p>
          <a:endParaRPr lang="en-US"/>
        </a:p>
      </dgm:t>
    </dgm:pt>
    <dgm:pt modelId="{258496A3-1936-4D4E-880B-F6091C46DC94}" type="sibTrans" cxnId="{5DDEBF5D-44C5-48A7-B732-B77AA487B9D5}">
      <dgm:prSet/>
      <dgm:spPr/>
      <dgm:t>
        <a:bodyPr/>
        <a:lstStyle/>
        <a:p>
          <a:endParaRPr lang="en-US"/>
        </a:p>
      </dgm:t>
    </dgm:pt>
    <dgm:pt modelId="{F983E848-FE36-413A-98D5-BEF9C34893E2}">
      <dgm:prSet/>
      <dgm:spPr/>
      <dgm:t>
        <a:bodyPr/>
        <a:lstStyle/>
        <a:p>
          <a:r>
            <a:rPr lang="en-US" dirty="0"/>
            <a:t>Highly satisfactory: at least some peer-reviewed dissemination</a:t>
          </a:r>
        </a:p>
      </dgm:t>
    </dgm:pt>
    <dgm:pt modelId="{C43B1F03-E573-46B5-908D-C204D0ECA474}" type="parTrans" cxnId="{3683235C-DA84-46DE-A47B-86833316F737}">
      <dgm:prSet/>
      <dgm:spPr/>
      <dgm:t>
        <a:bodyPr/>
        <a:lstStyle/>
        <a:p>
          <a:endParaRPr lang="en-US"/>
        </a:p>
      </dgm:t>
    </dgm:pt>
    <dgm:pt modelId="{3105DB67-4CCD-4012-B395-F7F8D45500EA}" type="sibTrans" cxnId="{3683235C-DA84-46DE-A47B-86833316F737}">
      <dgm:prSet/>
      <dgm:spPr/>
      <dgm:t>
        <a:bodyPr/>
        <a:lstStyle/>
        <a:p>
          <a:endParaRPr lang="en-US"/>
        </a:p>
      </dgm:t>
    </dgm:pt>
    <dgm:pt modelId="{33679978-ED66-424A-86FE-96C29F23E3BF}">
      <dgm:prSet/>
      <dgm:spPr/>
      <dgm:t>
        <a:bodyPr/>
        <a:lstStyle/>
        <a:p>
          <a:r>
            <a:rPr lang="en-US"/>
            <a:t>Excellent (for tenure track): emerging (associate) or established (full) national reputation</a:t>
          </a:r>
        </a:p>
      </dgm:t>
    </dgm:pt>
    <dgm:pt modelId="{A742A158-E7F7-48E5-8025-049A72EFA214}" type="parTrans" cxnId="{79CDFD9E-1E66-4CAF-9DEA-C47742677F07}">
      <dgm:prSet/>
      <dgm:spPr/>
      <dgm:t>
        <a:bodyPr/>
        <a:lstStyle/>
        <a:p>
          <a:endParaRPr lang="en-US"/>
        </a:p>
      </dgm:t>
    </dgm:pt>
    <dgm:pt modelId="{7F9E421B-88B5-48EE-BA5B-D156239C2CBB}" type="sibTrans" cxnId="{79CDFD9E-1E66-4CAF-9DEA-C47742677F07}">
      <dgm:prSet/>
      <dgm:spPr/>
      <dgm:t>
        <a:bodyPr/>
        <a:lstStyle/>
        <a:p>
          <a:endParaRPr lang="en-US"/>
        </a:p>
      </dgm:t>
    </dgm:pt>
    <dgm:pt modelId="{6D044721-F1BB-3649-952A-BA413CC633CE}" type="pres">
      <dgm:prSet presAssocID="{2212AF95-9B29-4F61-B95F-1E492E3848EC}" presName="outerComposite" presStyleCnt="0">
        <dgm:presLayoutVars>
          <dgm:chMax val="5"/>
          <dgm:dir/>
          <dgm:resizeHandles val="exact"/>
        </dgm:presLayoutVars>
      </dgm:prSet>
      <dgm:spPr/>
    </dgm:pt>
    <dgm:pt modelId="{9265C3F9-F720-5740-BB1E-E9E6F150C714}" type="pres">
      <dgm:prSet presAssocID="{2212AF95-9B29-4F61-B95F-1E492E3848EC}" presName="dummyMaxCanvas" presStyleCnt="0">
        <dgm:presLayoutVars/>
      </dgm:prSet>
      <dgm:spPr/>
    </dgm:pt>
    <dgm:pt modelId="{274838CF-1E23-5249-B08D-254303BF956C}" type="pres">
      <dgm:prSet presAssocID="{2212AF95-9B29-4F61-B95F-1E492E3848EC}" presName="ThreeNodes_1" presStyleLbl="node1" presStyleIdx="0" presStyleCnt="3">
        <dgm:presLayoutVars>
          <dgm:bulletEnabled val="1"/>
        </dgm:presLayoutVars>
      </dgm:prSet>
      <dgm:spPr/>
    </dgm:pt>
    <dgm:pt modelId="{18425704-521D-4E46-877E-6D215DE58143}" type="pres">
      <dgm:prSet presAssocID="{2212AF95-9B29-4F61-B95F-1E492E3848EC}" presName="ThreeNodes_2" presStyleLbl="node1" presStyleIdx="1" presStyleCnt="3">
        <dgm:presLayoutVars>
          <dgm:bulletEnabled val="1"/>
        </dgm:presLayoutVars>
      </dgm:prSet>
      <dgm:spPr/>
    </dgm:pt>
    <dgm:pt modelId="{236F622B-8162-D745-8157-0FEFA4D78FFB}" type="pres">
      <dgm:prSet presAssocID="{2212AF95-9B29-4F61-B95F-1E492E3848EC}" presName="ThreeNodes_3" presStyleLbl="node1" presStyleIdx="2" presStyleCnt="3">
        <dgm:presLayoutVars>
          <dgm:bulletEnabled val="1"/>
        </dgm:presLayoutVars>
      </dgm:prSet>
      <dgm:spPr/>
    </dgm:pt>
    <dgm:pt modelId="{08CD7CB7-2F9F-E34D-A888-8403BF02BBBC}" type="pres">
      <dgm:prSet presAssocID="{2212AF95-9B29-4F61-B95F-1E492E3848EC}" presName="ThreeConn_1-2" presStyleLbl="fgAccFollowNode1" presStyleIdx="0" presStyleCnt="2">
        <dgm:presLayoutVars>
          <dgm:bulletEnabled val="1"/>
        </dgm:presLayoutVars>
      </dgm:prSet>
      <dgm:spPr/>
    </dgm:pt>
    <dgm:pt modelId="{57EA558B-E223-B94B-8711-F2C1F4E6F647}" type="pres">
      <dgm:prSet presAssocID="{2212AF95-9B29-4F61-B95F-1E492E3848EC}" presName="ThreeConn_2-3" presStyleLbl="fgAccFollowNode1" presStyleIdx="1" presStyleCnt="2">
        <dgm:presLayoutVars>
          <dgm:bulletEnabled val="1"/>
        </dgm:presLayoutVars>
      </dgm:prSet>
      <dgm:spPr/>
    </dgm:pt>
    <dgm:pt modelId="{68C56E22-7FD2-2E4F-8BB9-D94A3D30AA12}" type="pres">
      <dgm:prSet presAssocID="{2212AF95-9B29-4F61-B95F-1E492E3848EC}" presName="ThreeNodes_1_text" presStyleLbl="node1" presStyleIdx="2" presStyleCnt="3">
        <dgm:presLayoutVars>
          <dgm:bulletEnabled val="1"/>
        </dgm:presLayoutVars>
      </dgm:prSet>
      <dgm:spPr/>
    </dgm:pt>
    <dgm:pt modelId="{D96E156A-EEE4-514A-A4B6-C62A120E6C3A}" type="pres">
      <dgm:prSet presAssocID="{2212AF95-9B29-4F61-B95F-1E492E3848EC}" presName="ThreeNodes_2_text" presStyleLbl="node1" presStyleIdx="2" presStyleCnt="3">
        <dgm:presLayoutVars>
          <dgm:bulletEnabled val="1"/>
        </dgm:presLayoutVars>
      </dgm:prSet>
      <dgm:spPr/>
    </dgm:pt>
    <dgm:pt modelId="{3039E2D8-75F8-DA42-B8D5-A3A87242B15D}" type="pres">
      <dgm:prSet presAssocID="{2212AF95-9B29-4F61-B95F-1E492E3848E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D08E73A-E71C-1D4E-8E20-3A11C7C0C2E8}" type="presOf" srcId="{660CD57D-FDB8-4024-A838-87D96833EA5B}" destId="{274838CF-1E23-5249-B08D-254303BF956C}" srcOrd="0" destOrd="0" presId="urn:microsoft.com/office/officeart/2005/8/layout/vProcess5"/>
    <dgm:cxn modelId="{44C3614A-5115-1F4E-B1CB-31DC8D2830E9}" type="presOf" srcId="{660CD57D-FDB8-4024-A838-87D96833EA5B}" destId="{68C56E22-7FD2-2E4F-8BB9-D94A3D30AA12}" srcOrd="1" destOrd="0" presId="urn:microsoft.com/office/officeart/2005/8/layout/vProcess5"/>
    <dgm:cxn modelId="{3683235C-DA84-46DE-A47B-86833316F737}" srcId="{2212AF95-9B29-4F61-B95F-1E492E3848EC}" destId="{F983E848-FE36-413A-98D5-BEF9C34893E2}" srcOrd="1" destOrd="0" parTransId="{C43B1F03-E573-46B5-908D-C204D0ECA474}" sibTransId="{3105DB67-4CCD-4012-B395-F7F8D45500EA}"/>
    <dgm:cxn modelId="{5DDEBF5D-44C5-48A7-B732-B77AA487B9D5}" srcId="{2212AF95-9B29-4F61-B95F-1E492E3848EC}" destId="{660CD57D-FDB8-4024-A838-87D96833EA5B}" srcOrd="0" destOrd="0" parTransId="{319DB8B1-A2A1-4DDE-AD4D-384150CAA957}" sibTransId="{258496A3-1936-4D4E-880B-F6091C46DC94}"/>
    <dgm:cxn modelId="{30F6D368-D93C-2D42-AC3C-04CE34990E0C}" type="presOf" srcId="{F983E848-FE36-413A-98D5-BEF9C34893E2}" destId="{D96E156A-EEE4-514A-A4B6-C62A120E6C3A}" srcOrd="1" destOrd="0" presId="urn:microsoft.com/office/officeart/2005/8/layout/vProcess5"/>
    <dgm:cxn modelId="{ADE6A36E-00DB-C54B-BCA7-A6301ED4507B}" type="presOf" srcId="{258496A3-1936-4D4E-880B-F6091C46DC94}" destId="{08CD7CB7-2F9F-E34D-A888-8403BF02BBBC}" srcOrd="0" destOrd="0" presId="urn:microsoft.com/office/officeart/2005/8/layout/vProcess5"/>
    <dgm:cxn modelId="{FC090E7D-5ACB-3640-AE8B-856AC8494914}" type="presOf" srcId="{33679978-ED66-424A-86FE-96C29F23E3BF}" destId="{3039E2D8-75F8-DA42-B8D5-A3A87242B15D}" srcOrd="1" destOrd="0" presId="urn:microsoft.com/office/officeart/2005/8/layout/vProcess5"/>
    <dgm:cxn modelId="{79CDFD9E-1E66-4CAF-9DEA-C47742677F07}" srcId="{2212AF95-9B29-4F61-B95F-1E492E3848EC}" destId="{33679978-ED66-424A-86FE-96C29F23E3BF}" srcOrd="2" destOrd="0" parTransId="{A742A158-E7F7-48E5-8025-049A72EFA214}" sibTransId="{7F9E421B-88B5-48EE-BA5B-D156239C2CBB}"/>
    <dgm:cxn modelId="{FC33689F-7C19-2C4C-8945-114F7574131F}" type="presOf" srcId="{33679978-ED66-424A-86FE-96C29F23E3BF}" destId="{236F622B-8162-D745-8157-0FEFA4D78FFB}" srcOrd="0" destOrd="0" presId="urn:microsoft.com/office/officeart/2005/8/layout/vProcess5"/>
    <dgm:cxn modelId="{3F376CA7-30D1-D641-A631-922EB09CF030}" type="presOf" srcId="{2212AF95-9B29-4F61-B95F-1E492E3848EC}" destId="{6D044721-F1BB-3649-952A-BA413CC633CE}" srcOrd="0" destOrd="0" presId="urn:microsoft.com/office/officeart/2005/8/layout/vProcess5"/>
    <dgm:cxn modelId="{25438DE8-D084-F749-B758-BFAF6AF5FC89}" type="presOf" srcId="{F983E848-FE36-413A-98D5-BEF9C34893E2}" destId="{18425704-521D-4E46-877E-6D215DE58143}" srcOrd="0" destOrd="0" presId="urn:microsoft.com/office/officeart/2005/8/layout/vProcess5"/>
    <dgm:cxn modelId="{EC794CF9-2E2E-A840-A299-C41F81F1B3D3}" type="presOf" srcId="{3105DB67-4CCD-4012-B395-F7F8D45500EA}" destId="{57EA558B-E223-B94B-8711-F2C1F4E6F647}" srcOrd="0" destOrd="0" presId="urn:microsoft.com/office/officeart/2005/8/layout/vProcess5"/>
    <dgm:cxn modelId="{63A09099-D92D-A743-A4AF-7E1DB56E8781}" type="presParOf" srcId="{6D044721-F1BB-3649-952A-BA413CC633CE}" destId="{9265C3F9-F720-5740-BB1E-E9E6F150C714}" srcOrd="0" destOrd="0" presId="urn:microsoft.com/office/officeart/2005/8/layout/vProcess5"/>
    <dgm:cxn modelId="{9349855B-7221-BD4B-B520-845F5E21B2CF}" type="presParOf" srcId="{6D044721-F1BB-3649-952A-BA413CC633CE}" destId="{274838CF-1E23-5249-B08D-254303BF956C}" srcOrd="1" destOrd="0" presId="urn:microsoft.com/office/officeart/2005/8/layout/vProcess5"/>
    <dgm:cxn modelId="{AB6F27C5-C37C-3041-AA82-90D523F9BC9F}" type="presParOf" srcId="{6D044721-F1BB-3649-952A-BA413CC633CE}" destId="{18425704-521D-4E46-877E-6D215DE58143}" srcOrd="2" destOrd="0" presId="urn:microsoft.com/office/officeart/2005/8/layout/vProcess5"/>
    <dgm:cxn modelId="{8C486908-8877-5E4F-8660-F9564105400F}" type="presParOf" srcId="{6D044721-F1BB-3649-952A-BA413CC633CE}" destId="{236F622B-8162-D745-8157-0FEFA4D78FFB}" srcOrd="3" destOrd="0" presId="urn:microsoft.com/office/officeart/2005/8/layout/vProcess5"/>
    <dgm:cxn modelId="{15831C1E-008E-2044-8C77-1690095B4081}" type="presParOf" srcId="{6D044721-F1BB-3649-952A-BA413CC633CE}" destId="{08CD7CB7-2F9F-E34D-A888-8403BF02BBBC}" srcOrd="4" destOrd="0" presId="urn:microsoft.com/office/officeart/2005/8/layout/vProcess5"/>
    <dgm:cxn modelId="{76E09487-AA66-314A-8F6D-D5520DCF15EA}" type="presParOf" srcId="{6D044721-F1BB-3649-952A-BA413CC633CE}" destId="{57EA558B-E223-B94B-8711-F2C1F4E6F647}" srcOrd="5" destOrd="0" presId="urn:microsoft.com/office/officeart/2005/8/layout/vProcess5"/>
    <dgm:cxn modelId="{DC6404D8-B148-7346-9C57-B7F2A7EF4C52}" type="presParOf" srcId="{6D044721-F1BB-3649-952A-BA413CC633CE}" destId="{68C56E22-7FD2-2E4F-8BB9-D94A3D30AA12}" srcOrd="6" destOrd="0" presId="urn:microsoft.com/office/officeart/2005/8/layout/vProcess5"/>
    <dgm:cxn modelId="{E7DB693F-981E-FF41-981E-FDC75FC6B00E}" type="presParOf" srcId="{6D044721-F1BB-3649-952A-BA413CC633CE}" destId="{D96E156A-EEE4-514A-A4B6-C62A120E6C3A}" srcOrd="7" destOrd="0" presId="urn:microsoft.com/office/officeart/2005/8/layout/vProcess5"/>
    <dgm:cxn modelId="{C38CE3BB-5C70-444A-A1B0-45E59E6A1342}" type="presParOf" srcId="{6D044721-F1BB-3649-952A-BA413CC633CE}" destId="{3039E2D8-75F8-DA42-B8D5-A3A87242B1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12AF95-9B29-4F61-B95F-1E492E3848EC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60CD57D-FDB8-4024-A838-87D96833EA5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/>
            <a:t>Satisfactory: internally focused for teaching and service; some dissemination for research</a:t>
          </a:r>
        </a:p>
      </dgm:t>
    </dgm:pt>
    <dgm:pt modelId="{319DB8B1-A2A1-4DDE-AD4D-384150CAA957}" type="parTrans" cxnId="{5DDEBF5D-44C5-48A7-B732-B77AA487B9D5}">
      <dgm:prSet/>
      <dgm:spPr/>
      <dgm:t>
        <a:bodyPr/>
        <a:lstStyle/>
        <a:p>
          <a:endParaRPr lang="en-US"/>
        </a:p>
      </dgm:t>
    </dgm:pt>
    <dgm:pt modelId="{258496A3-1936-4D4E-880B-F6091C46DC94}" type="sibTrans" cxnId="{5DDEBF5D-44C5-48A7-B732-B77AA487B9D5}">
      <dgm:prSet/>
      <dgm:spPr/>
      <dgm:t>
        <a:bodyPr/>
        <a:lstStyle/>
        <a:p>
          <a:endParaRPr lang="en-US"/>
        </a:p>
      </dgm:t>
    </dgm:pt>
    <dgm:pt modelId="{F983E848-FE36-413A-98D5-BEF9C34893E2}">
      <dgm:prSet/>
      <dgm:spPr/>
      <dgm:t>
        <a:bodyPr/>
        <a:lstStyle/>
        <a:p>
          <a:r>
            <a:rPr lang="en-US" dirty="0"/>
            <a:t>Highly satisfactory: at least some peer-reviewed dissemination</a:t>
          </a:r>
        </a:p>
      </dgm:t>
    </dgm:pt>
    <dgm:pt modelId="{C43B1F03-E573-46B5-908D-C204D0ECA474}" type="parTrans" cxnId="{3683235C-DA84-46DE-A47B-86833316F737}">
      <dgm:prSet/>
      <dgm:spPr/>
      <dgm:t>
        <a:bodyPr/>
        <a:lstStyle/>
        <a:p>
          <a:endParaRPr lang="en-US"/>
        </a:p>
      </dgm:t>
    </dgm:pt>
    <dgm:pt modelId="{3105DB67-4CCD-4012-B395-F7F8D45500EA}" type="sibTrans" cxnId="{3683235C-DA84-46DE-A47B-86833316F737}">
      <dgm:prSet/>
      <dgm:spPr/>
      <dgm:t>
        <a:bodyPr/>
        <a:lstStyle/>
        <a:p>
          <a:endParaRPr lang="en-US"/>
        </a:p>
      </dgm:t>
    </dgm:pt>
    <dgm:pt modelId="{33679978-ED66-424A-86FE-96C29F23E3B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/>
            <a:t>Excellent (for tenure track): emerging (associate) or established (full) national reputation</a:t>
          </a:r>
        </a:p>
      </dgm:t>
    </dgm:pt>
    <dgm:pt modelId="{A742A158-E7F7-48E5-8025-049A72EFA214}" type="parTrans" cxnId="{79CDFD9E-1E66-4CAF-9DEA-C47742677F07}">
      <dgm:prSet/>
      <dgm:spPr/>
      <dgm:t>
        <a:bodyPr/>
        <a:lstStyle/>
        <a:p>
          <a:endParaRPr lang="en-US"/>
        </a:p>
      </dgm:t>
    </dgm:pt>
    <dgm:pt modelId="{7F9E421B-88B5-48EE-BA5B-D156239C2CBB}" type="sibTrans" cxnId="{79CDFD9E-1E66-4CAF-9DEA-C47742677F07}">
      <dgm:prSet/>
      <dgm:spPr/>
      <dgm:t>
        <a:bodyPr/>
        <a:lstStyle/>
        <a:p>
          <a:endParaRPr lang="en-US"/>
        </a:p>
      </dgm:t>
    </dgm:pt>
    <dgm:pt modelId="{6D044721-F1BB-3649-952A-BA413CC633CE}" type="pres">
      <dgm:prSet presAssocID="{2212AF95-9B29-4F61-B95F-1E492E3848EC}" presName="outerComposite" presStyleCnt="0">
        <dgm:presLayoutVars>
          <dgm:chMax val="5"/>
          <dgm:dir/>
          <dgm:resizeHandles val="exact"/>
        </dgm:presLayoutVars>
      </dgm:prSet>
      <dgm:spPr/>
    </dgm:pt>
    <dgm:pt modelId="{9265C3F9-F720-5740-BB1E-E9E6F150C714}" type="pres">
      <dgm:prSet presAssocID="{2212AF95-9B29-4F61-B95F-1E492E3848EC}" presName="dummyMaxCanvas" presStyleCnt="0">
        <dgm:presLayoutVars/>
      </dgm:prSet>
      <dgm:spPr/>
    </dgm:pt>
    <dgm:pt modelId="{274838CF-1E23-5249-B08D-254303BF956C}" type="pres">
      <dgm:prSet presAssocID="{2212AF95-9B29-4F61-B95F-1E492E3848EC}" presName="ThreeNodes_1" presStyleLbl="node1" presStyleIdx="0" presStyleCnt="3">
        <dgm:presLayoutVars>
          <dgm:bulletEnabled val="1"/>
        </dgm:presLayoutVars>
      </dgm:prSet>
      <dgm:spPr/>
    </dgm:pt>
    <dgm:pt modelId="{18425704-521D-4E46-877E-6D215DE58143}" type="pres">
      <dgm:prSet presAssocID="{2212AF95-9B29-4F61-B95F-1E492E3848EC}" presName="ThreeNodes_2" presStyleLbl="node1" presStyleIdx="1" presStyleCnt="3">
        <dgm:presLayoutVars>
          <dgm:bulletEnabled val="1"/>
        </dgm:presLayoutVars>
      </dgm:prSet>
      <dgm:spPr/>
    </dgm:pt>
    <dgm:pt modelId="{236F622B-8162-D745-8157-0FEFA4D78FFB}" type="pres">
      <dgm:prSet presAssocID="{2212AF95-9B29-4F61-B95F-1E492E3848EC}" presName="ThreeNodes_3" presStyleLbl="node1" presStyleIdx="2" presStyleCnt="3">
        <dgm:presLayoutVars>
          <dgm:bulletEnabled val="1"/>
        </dgm:presLayoutVars>
      </dgm:prSet>
      <dgm:spPr/>
    </dgm:pt>
    <dgm:pt modelId="{08CD7CB7-2F9F-E34D-A888-8403BF02BBBC}" type="pres">
      <dgm:prSet presAssocID="{2212AF95-9B29-4F61-B95F-1E492E3848EC}" presName="ThreeConn_1-2" presStyleLbl="fgAccFollowNode1" presStyleIdx="0" presStyleCnt="2">
        <dgm:presLayoutVars>
          <dgm:bulletEnabled val="1"/>
        </dgm:presLayoutVars>
      </dgm:prSet>
      <dgm:spPr/>
    </dgm:pt>
    <dgm:pt modelId="{57EA558B-E223-B94B-8711-F2C1F4E6F647}" type="pres">
      <dgm:prSet presAssocID="{2212AF95-9B29-4F61-B95F-1E492E3848EC}" presName="ThreeConn_2-3" presStyleLbl="fgAccFollowNode1" presStyleIdx="1" presStyleCnt="2">
        <dgm:presLayoutVars>
          <dgm:bulletEnabled val="1"/>
        </dgm:presLayoutVars>
      </dgm:prSet>
      <dgm:spPr/>
    </dgm:pt>
    <dgm:pt modelId="{68C56E22-7FD2-2E4F-8BB9-D94A3D30AA12}" type="pres">
      <dgm:prSet presAssocID="{2212AF95-9B29-4F61-B95F-1E492E3848EC}" presName="ThreeNodes_1_text" presStyleLbl="node1" presStyleIdx="2" presStyleCnt="3">
        <dgm:presLayoutVars>
          <dgm:bulletEnabled val="1"/>
        </dgm:presLayoutVars>
      </dgm:prSet>
      <dgm:spPr/>
    </dgm:pt>
    <dgm:pt modelId="{D96E156A-EEE4-514A-A4B6-C62A120E6C3A}" type="pres">
      <dgm:prSet presAssocID="{2212AF95-9B29-4F61-B95F-1E492E3848EC}" presName="ThreeNodes_2_text" presStyleLbl="node1" presStyleIdx="2" presStyleCnt="3">
        <dgm:presLayoutVars>
          <dgm:bulletEnabled val="1"/>
        </dgm:presLayoutVars>
      </dgm:prSet>
      <dgm:spPr/>
    </dgm:pt>
    <dgm:pt modelId="{3039E2D8-75F8-DA42-B8D5-A3A87242B15D}" type="pres">
      <dgm:prSet presAssocID="{2212AF95-9B29-4F61-B95F-1E492E3848E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D08E73A-E71C-1D4E-8E20-3A11C7C0C2E8}" type="presOf" srcId="{660CD57D-FDB8-4024-A838-87D96833EA5B}" destId="{274838CF-1E23-5249-B08D-254303BF956C}" srcOrd="0" destOrd="0" presId="urn:microsoft.com/office/officeart/2005/8/layout/vProcess5"/>
    <dgm:cxn modelId="{44C3614A-5115-1F4E-B1CB-31DC8D2830E9}" type="presOf" srcId="{660CD57D-FDB8-4024-A838-87D96833EA5B}" destId="{68C56E22-7FD2-2E4F-8BB9-D94A3D30AA12}" srcOrd="1" destOrd="0" presId="urn:microsoft.com/office/officeart/2005/8/layout/vProcess5"/>
    <dgm:cxn modelId="{3683235C-DA84-46DE-A47B-86833316F737}" srcId="{2212AF95-9B29-4F61-B95F-1E492E3848EC}" destId="{F983E848-FE36-413A-98D5-BEF9C34893E2}" srcOrd="1" destOrd="0" parTransId="{C43B1F03-E573-46B5-908D-C204D0ECA474}" sibTransId="{3105DB67-4CCD-4012-B395-F7F8D45500EA}"/>
    <dgm:cxn modelId="{5DDEBF5D-44C5-48A7-B732-B77AA487B9D5}" srcId="{2212AF95-9B29-4F61-B95F-1E492E3848EC}" destId="{660CD57D-FDB8-4024-A838-87D96833EA5B}" srcOrd="0" destOrd="0" parTransId="{319DB8B1-A2A1-4DDE-AD4D-384150CAA957}" sibTransId="{258496A3-1936-4D4E-880B-F6091C46DC94}"/>
    <dgm:cxn modelId="{30F6D368-D93C-2D42-AC3C-04CE34990E0C}" type="presOf" srcId="{F983E848-FE36-413A-98D5-BEF9C34893E2}" destId="{D96E156A-EEE4-514A-A4B6-C62A120E6C3A}" srcOrd="1" destOrd="0" presId="urn:microsoft.com/office/officeart/2005/8/layout/vProcess5"/>
    <dgm:cxn modelId="{ADE6A36E-00DB-C54B-BCA7-A6301ED4507B}" type="presOf" srcId="{258496A3-1936-4D4E-880B-F6091C46DC94}" destId="{08CD7CB7-2F9F-E34D-A888-8403BF02BBBC}" srcOrd="0" destOrd="0" presId="urn:microsoft.com/office/officeart/2005/8/layout/vProcess5"/>
    <dgm:cxn modelId="{FC090E7D-5ACB-3640-AE8B-856AC8494914}" type="presOf" srcId="{33679978-ED66-424A-86FE-96C29F23E3BF}" destId="{3039E2D8-75F8-DA42-B8D5-A3A87242B15D}" srcOrd="1" destOrd="0" presId="urn:microsoft.com/office/officeart/2005/8/layout/vProcess5"/>
    <dgm:cxn modelId="{79CDFD9E-1E66-4CAF-9DEA-C47742677F07}" srcId="{2212AF95-9B29-4F61-B95F-1E492E3848EC}" destId="{33679978-ED66-424A-86FE-96C29F23E3BF}" srcOrd="2" destOrd="0" parTransId="{A742A158-E7F7-48E5-8025-049A72EFA214}" sibTransId="{7F9E421B-88B5-48EE-BA5B-D156239C2CBB}"/>
    <dgm:cxn modelId="{FC33689F-7C19-2C4C-8945-114F7574131F}" type="presOf" srcId="{33679978-ED66-424A-86FE-96C29F23E3BF}" destId="{236F622B-8162-D745-8157-0FEFA4D78FFB}" srcOrd="0" destOrd="0" presId="urn:microsoft.com/office/officeart/2005/8/layout/vProcess5"/>
    <dgm:cxn modelId="{3F376CA7-30D1-D641-A631-922EB09CF030}" type="presOf" srcId="{2212AF95-9B29-4F61-B95F-1E492E3848EC}" destId="{6D044721-F1BB-3649-952A-BA413CC633CE}" srcOrd="0" destOrd="0" presId="urn:microsoft.com/office/officeart/2005/8/layout/vProcess5"/>
    <dgm:cxn modelId="{25438DE8-D084-F749-B758-BFAF6AF5FC89}" type="presOf" srcId="{F983E848-FE36-413A-98D5-BEF9C34893E2}" destId="{18425704-521D-4E46-877E-6D215DE58143}" srcOrd="0" destOrd="0" presId="urn:microsoft.com/office/officeart/2005/8/layout/vProcess5"/>
    <dgm:cxn modelId="{EC794CF9-2E2E-A840-A299-C41F81F1B3D3}" type="presOf" srcId="{3105DB67-4CCD-4012-B395-F7F8D45500EA}" destId="{57EA558B-E223-B94B-8711-F2C1F4E6F647}" srcOrd="0" destOrd="0" presId="urn:microsoft.com/office/officeart/2005/8/layout/vProcess5"/>
    <dgm:cxn modelId="{63A09099-D92D-A743-A4AF-7E1DB56E8781}" type="presParOf" srcId="{6D044721-F1BB-3649-952A-BA413CC633CE}" destId="{9265C3F9-F720-5740-BB1E-E9E6F150C714}" srcOrd="0" destOrd="0" presId="urn:microsoft.com/office/officeart/2005/8/layout/vProcess5"/>
    <dgm:cxn modelId="{9349855B-7221-BD4B-B520-845F5E21B2CF}" type="presParOf" srcId="{6D044721-F1BB-3649-952A-BA413CC633CE}" destId="{274838CF-1E23-5249-B08D-254303BF956C}" srcOrd="1" destOrd="0" presId="urn:microsoft.com/office/officeart/2005/8/layout/vProcess5"/>
    <dgm:cxn modelId="{AB6F27C5-C37C-3041-AA82-90D523F9BC9F}" type="presParOf" srcId="{6D044721-F1BB-3649-952A-BA413CC633CE}" destId="{18425704-521D-4E46-877E-6D215DE58143}" srcOrd="2" destOrd="0" presId="urn:microsoft.com/office/officeart/2005/8/layout/vProcess5"/>
    <dgm:cxn modelId="{8C486908-8877-5E4F-8660-F9564105400F}" type="presParOf" srcId="{6D044721-F1BB-3649-952A-BA413CC633CE}" destId="{236F622B-8162-D745-8157-0FEFA4D78FFB}" srcOrd="3" destOrd="0" presId="urn:microsoft.com/office/officeart/2005/8/layout/vProcess5"/>
    <dgm:cxn modelId="{15831C1E-008E-2044-8C77-1690095B4081}" type="presParOf" srcId="{6D044721-F1BB-3649-952A-BA413CC633CE}" destId="{08CD7CB7-2F9F-E34D-A888-8403BF02BBBC}" srcOrd="4" destOrd="0" presId="urn:microsoft.com/office/officeart/2005/8/layout/vProcess5"/>
    <dgm:cxn modelId="{76E09487-AA66-314A-8F6D-D5520DCF15EA}" type="presParOf" srcId="{6D044721-F1BB-3649-952A-BA413CC633CE}" destId="{57EA558B-E223-B94B-8711-F2C1F4E6F647}" srcOrd="5" destOrd="0" presId="urn:microsoft.com/office/officeart/2005/8/layout/vProcess5"/>
    <dgm:cxn modelId="{DC6404D8-B148-7346-9C57-B7F2A7EF4C52}" type="presParOf" srcId="{6D044721-F1BB-3649-952A-BA413CC633CE}" destId="{68C56E22-7FD2-2E4F-8BB9-D94A3D30AA12}" srcOrd="6" destOrd="0" presId="urn:microsoft.com/office/officeart/2005/8/layout/vProcess5"/>
    <dgm:cxn modelId="{E7DB693F-981E-FF41-981E-FDC75FC6B00E}" type="presParOf" srcId="{6D044721-F1BB-3649-952A-BA413CC633CE}" destId="{D96E156A-EEE4-514A-A4B6-C62A120E6C3A}" srcOrd="7" destOrd="0" presId="urn:microsoft.com/office/officeart/2005/8/layout/vProcess5"/>
    <dgm:cxn modelId="{C38CE3BB-5C70-444A-A1B0-45E59E6A1342}" type="presParOf" srcId="{6D044721-F1BB-3649-952A-BA413CC633CE}" destId="{3039E2D8-75F8-DA42-B8D5-A3A87242B1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0F3785-5677-4AC6-ABCD-4D4CB07AEE87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66B7D26-790F-4716-8CD3-228EE4293D21}">
      <dgm:prSet/>
      <dgm:spPr/>
      <dgm:t>
        <a:bodyPr/>
        <a:lstStyle/>
        <a:p>
          <a:r>
            <a:rPr lang="en-US"/>
            <a:t>School of Engineering and Technology</a:t>
          </a:r>
        </a:p>
      </dgm:t>
    </dgm:pt>
    <dgm:pt modelId="{28390F3C-46A7-46FC-8EC3-92A4437BDE6B}" type="parTrans" cxnId="{01390654-E9AB-4ED7-B24F-92EBDC402729}">
      <dgm:prSet/>
      <dgm:spPr/>
      <dgm:t>
        <a:bodyPr/>
        <a:lstStyle/>
        <a:p>
          <a:endParaRPr lang="en-US"/>
        </a:p>
      </dgm:t>
    </dgm:pt>
    <dgm:pt modelId="{2091FFC7-A36B-456A-96AC-966B0A2C740C}" type="sibTrans" cxnId="{01390654-E9AB-4ED7-B24F-92EBDC402729}">
      <dgm:prSet/>
      <dgm:spPr/>
      <dgm:t>
        <a:bodyPr/>
        <a:lstStyle/>
        <a:p>
          <a:endParaRPr lang="en-US"/>
        </a:p>
      </dgm:t>
    </dgm:pt>
    <dgm:pt modelId="{C659160A-7240-49E8-B3F9-1F492050F999}">
      <dgm:prSet/>
      <dgm:spPr/>
      <dgm:t>
        <a:bodyPr/>
        <a:lstStyle/>
        <a:p>
          <a:r>
            <a:rPr lang="en-US"/>
            <a:t>School of Science</a:t>
          </a:r>
        </a:p>
      </dgm:t>
    </dgm:pt>
    <dgm:pt modelId="{69DE281B-2F1D-4E4E-84A6-A721435196D2}" type="parTrans" cxnId="{AB9126E4-ABAD-4F0B-B204-8B2A01E6340F}">
      <dgm:prSet/>
      <dgm:spPr/>
      <dgm:t>
        <a:bodyPr/>
        <a:lstStyle/>
        <a:p>
          <a:endParaRPr lang="en-US"/>
        </a:p>
      </dgm:t>
    </dgm:pt>
    <dgm:pt modelId="{C434EA01-E3CD-464D-B0AB-EA921D76F6C1}" type="sibTrans" cxnId="{AB9126E4-ABAD-4F0B-B204-8B2A01E6340F}">
      <dgm:prSet/>
      <dgm:spPr/>
      <dgm:t>
        <a:bodyPr/>
        <a:lstStyle/>
        <a:p>
          <a:endParaRPr lang="en-US"/>
        </a:p>
      </dgm:t>
    </dgm:pt>
    <dgm:pt modelId="{5E4A2E85-8F9D-4BB0-8F2D-2CC766C054F2}">
      <dgm:prSet/>
      <dgm:spPr/>
      <dgm:t>
        <a:bodyPr/>
        <a:lstStyle/>
        <a:p>
          <a:r>
            <a:rPr lang="en-US"/>
            <a:t>Library</a:t>
          </a:r>
        </a:p>
      </dgm:t>
    </dgm:pt>
    <dgm:pt modelId="{C22ED927-A4FE-4185-B4EF-CB2C4393602E}" type="parTrans" cxnId="{44D34ED0-E455-4BFA-B27D-7ADDF994C166}">
      <dgm:prSet/>
      <dgm:spPr/>
      <dgm:t>
        <a:bodyPr/>
        <a:lstStyle/>
        <a:p>
          <a:endParaRPr lang="en-US"/>
        </a:p>
      </dgm:t>
    </dgm:pt>
    <dgm:pt modelId="{E0CE971E-1D9E-4E33-A2CB-8CA0CDA204CE}" type="sibTrans" cxnId="{44D34ED0-E455-4BFA-B27D-7ADDF994C166}">
      <dgm:prSet/>
      <dgm:spPr/>
      <dgm:t>
        <a:bodyPr/>
        <a:lstStyle/>
        <a:p>
          <a:endParaRPr lang="en-US"/>
        </a:p>
      </dgm:t>
    </dgm:pt>
    <dgm:pt modelId="{62A44EEE-84A8-4E78-9AC3-82F71E64F1DB}">
      <dgm:prSet/>
      <dgm:spPr/>
      <dgm:t>
        <a:bodyPr/>
        <a:lstStyle/>
        <a:p>
          <a:r>
            <a:rPr lang="en-US"/>
            <a:t>School of Medicine</a:t>
          </a:r>
        </a:p>
      </dgm:t>
    </dgm:pt>
    <dgm:pt modelId="{D1CFE13A-B4AD-426B-8963-6DD201488B3C}" type="parTrans" cxnId="{2AF7EBB3-E639-4B38-B271-586D46CF8093}">
      <dgm:prSet/>
      <dgm:spPr/>
      <dgm:t>
        <a:bodyPr/>
        <a:lstStyle/>
        <a:p>
          <a:endParaRPr lang="en-US"/>
        </a:p>
      </dgm:t>
    </dgm:pt>
    <dgm:pt modelId="{AF44B17E-73C0-4B2F-A27D-8625DC26CD77}" type="sibTrans" cxnId="{2AF7EBB3-E639-4B38-B271-586D46CF8093}">
      <dgm:prSet/>
      <dgm:spPr/>
      <dgm:t>
        <a:bodyPr/>
        <a:lstStyle/>
        <a:p>
          <a:endParaRPr lang="en-US"/>
        </a:p>
      </dgm:t>
    </dgm:pt>
    <dgm:pt modelId="{A0FA65D1-BE40-194A-9568-AA7D92740BC4}" type="pres">
      <dgm:prSet presAssocID="{310F3785-5677-4AC6-ABCD-4D4CB07AEE87}" presName="vert0" presStyleCnt="0">
        <dgm:presLayoutVars>
          <dgm:dir/>
          <dgm:animOne val="branch"/>
          <dgm:animLvl val="lvl"/>
        </dgm:presLayoutVars>
      </dgm:prSet>
      <dgm:spPr/>
    </dgm:pt>
    <dgm:pt modelId="{FC2F0898-5602-2B4C-AB29-6D835D6B4776}" type="pres">
      <dgm:prSet presAssocID="{566B7D26-790F-4716-8CD3-228EE4293D21}" presName="thickLine" presStyleLbl="alignNode1" presStyleIdx="0" presStyleCnt="4"/>
      <dgm:spPr/>
    </dgm:pt>
    <dgm:pt modelId="{FB665CF5-12C0-FC4A-B629-31E49E3CAA64}" type="pres">
      <dgm:prSet presAssocID="{566B7D26-790F-4716-8CD3-228EE4293D21}" presName="horz1" presStyleCnt="0"/>
      <dgm:spPr/>
    </dgm:pt>
    <dgm:pt modelId="{AF897132-691D-7C44-B2BA-3BEC7E55B1DE}" type="pres">
      <dgm:prSet presAssocID="{566B7D26-790F-4716-8CD3-228EE4293D21}" presName="tx1" presStyleLbl="revTx" presStyleIdx="0" presStyleCnt="4"/>
      <dgm:spPr/>
    </dgm:pt>
    <dgm:pt modelId="{2967219A-E293-B246-AE14-0692EDC9AEAC}" type="pres">
      <dgm:prSet presAssocID="{566B7D26-790F-4716-8CD3-228EE4293D21}" presName="vert1" presStyleCnt="0"/>
      <dgm:spPr/>
    </dgm:pt>
    <dgm:pt modelId="{0894043E-85C8-1A46-B686-5ABB1C8C2BA3}" type="pres">
      <dgm:prSet presAssocID="{C659160A-7240-49E8-B3F9-1F492050F999}" presName="thickLine" presStyleLbl="alignNode1" presStyleIdx="1" presStyleCnt="4"/>
      <dgm:spPr/>
    </dgm:pt>
    <dgm:pt modelId="{7D889521-3D15-2544-92C7-B22C12DAC10A}" type="pres">
      <dgm:prSet presAssocID="{C659160A-7240-49E8-B3F9-1F492050F999}" presName="horz1" presStyleCnt="0"/>
      <dgm:spPr/>
    </dgm:pt>
    <dgm:pt modelId="{7BC41E18-905F-F348-9642-0317A9DA8F15}" type="pres">
      <dgm:prSet presAssocID="{C659160A-7240-49E8-B3F9-1F492050F999}" presName="tx1" presStyleLbl="revTx" presStyleIdx="1" presStyleCnt="4"/>
      <dgm:spPr/>
    </dgm:pt>
    <dgm:pt modelId="{6387D529-F750-004F-B8A4-90D9D1BF8253}" type="pres">
      <dgm:prSet presAssocID="{C659160A-7240-49E8-B3F9-1F492050F999}" presName="vert1" presStyleCnt="0"/>
      <dgm:spPr/>
    </dgm:pt>
    <dgm:pt modelId="{D77F327E-5C19-7142-9C2A-102DDC7CCD60}" type="pres">
      <dgm:prSet presAssocID="{5E4A2E85-8F9D-4BB0-8F2D-2CC766C054F2}" presName="thickLine" presStyleLbl="alignNode1" presStyleIdx="2" presStyleCnt="4"/>
      <dgm:spPr/>
    </dgm:pt>
    <dgm:pt modelId="{0C8F4E8A-2709-154D-925D-5E4A54243059}" type="pres">
      <dgm:prSet presAssocID="{5E4A2E85-8F9D-4BB0-8F2D-2CC766C054F2}" presName="horz1" presStyleCnt="0"/>
      <dgm:spPr/>
    </dgm:pt>
    <dgm:pt modelId="{7615A98B-8A34-A64A-8208-DC1EDA2AF6A6}" type="pres">
      <dgm:prSet presAssocID="{5E4A2E85-8F9D-4BB0-8F2D-2CC766C054F2}" presName="tx1" presStyleLbl="revTx" presStyleIdx="2" presStyleCnt="4"/>
      <dgm:spPr/>
    </dgm:pt>
    <dgm:pt modelId="{59BE5BCB-D2E2-1242-81A9-D6ED4D593E63}" type="pres">
      <dgm:prSet presAssocID="{5E4A2E85-8F9D-4BB0-8F2D-2CC766C054F2}" presName="vert1" presStyleCnt="0"/>
      <dgm:spPr/>
    </dgm:pt>
    <dgm:pt modelId="{46F7ED50-2967-C54C-B16F-C5E76DECB806}" type="pres">
      <dgm:prSet presAssocID="{62A44EEE-84A8-4E78-9AC3-82F71E64F1DB}" presName="thickLine" presStyleLbl="alignNode1" presStyleIdx="3" presStyleCnt="4"/>
      <dgm:spPr/>
    </dgm:pt>
    <dgm:pt modelId="{A13546B7-8BF0-E94D-BA13-E63400C605BB}" type="pres">
      <dgm:prSet presAssocID="{62A44EEE-84A8-4E78-9AC3-82F71E64F1DB}" presName="horz1" presStyleCnt="0"/>
      <dgm:spPr/>
    </dgm:pt>
    <dgm:pt modelId="{E7BF5939-F367-474C-8542-6C1A05FB6026}" type="pres">
      <dgm:prSet presAssocID="{62A44EEE-84A8-4E78-9AC3-82F71E64F1DB}" presName="tx1" presStyleLbl="revTx" presStyleIdx="3" presStyleCnt="4"/>
      <dgm:spPr/>
    </dgm:pt>
    <dgm:pt modelId="{6103064B-67B9-984A-8BCA-1144275645CA}" type="pres">
      <dgm:prSet presAssocID="{62A44EEE-84A8-4E78-9AC3-82F71E64F1DB}" presName="vert1" presStyleCnt="0"/>
      <dgm:spPr/>
    </dgm:pt>
  </dgm:ptLst>
  <dgm:cxnLst>
    <dgm:cxn modelId="{D97C820A-2E6A-5F44-9757-DE9D34C4769F}" type="presOf" srcId="{566B7D26-790F-4716-8CD3-228EE4293D21}" destId="{AF897132-691D-7C44-B2BA-3BEC7E55B1DE}" srcOrd="0" destOrd="0" presId="urn:microsoft.com/office/officeart/2008/layout/LinedList"/>
    <dgm:cxn modelId="{B95BB83C-8176-5048-96CE-D076A73115EA}" type="presOf" srcId="{C659160A-7240-49E8-B3F9-1F492050F999}" destId="{7BC41E18-905F-F348-9642-0317A9DA8F15}" srcOrd="0" destOrd="0" presId="urn:microsoft.com/office/officeart/2008/layout/LinedList"/>
    <dgm:cxn modelId="{DACAB545-123F-B741-848A-6E0F16263982}" type="presOf" srcId="{5E4A2E85-8F9D-4BB0-8F2D-2CC766C054F2}" destId="{7615A98B-8A34-A64A-8208-DC1EDA2AF6A6}" srcOrd="0" destOrd="0" presId="urn:microsoft.com/office/officeart/2008/layout/LinedList"/>
    <dgm:cxn modelId="{6D433347-CEFD-3D4C-8129-A6922690A3CE}" type="presOf" srcId="{62A44EEE-84A8-4E78-9AC3-82F71E64F1DB}" destId="{E7BF5939-F367-474C-8542-6C1A05FB6026}" srcOrd="0" destOrd="0" presId="urn:microsoft.com/office/officeart/2008/layout/LinedList"/>
    <dgm:cxn modelId="{01390654-E9AB-4ED7-B24F-92EBDC402729}" srcId="{310F3785-5677-4AC6-ABCD-4D4CB07AEE87}" destId="{566B7D26-790F-4716-8CD3-228EE4293D21}" srcOrd="0" destOrd="0" parTransId="{28390F3C-46A7-46FC-8EC3-92A4437BDE6B}" sibTransId="{2091FFC7-A36B-456A-96AC-966B0A2C740C}"/>
    <dgm:cxn modelId="{2AF7EBB3-E639-4B38-B271-586D46CF8093}" srcId="{310F3785-5677-4AC6-ABCD-4D4CB07AEE87}" destId="{62A44EEE-84A8-4E78-9AC3-82F71E64F1DB}" srcOrd="3" destOrd="0" parTransId="{D1CFE13A-B4AD-426B-8963-6DD201488B3C}" sibTransId="{AF44B17E-73C0-4B2F-A27D-8625DC26CD77}"/>
    <dgm:cxn modelId="{81A129C7-A9C9-0449-8CAB-267D93EF54EE}" type="presOf" srcId="{310F3785-5677-4AC6-ABCD-4D4CB07AEE87}" destId="{A0FA65D1-BE40-194A-9568-AA7D92740BC4}" srcOrd="0" destOrd="0" presId="urn:microsoft.com/office/officeart/2008/layout/LinedList"/>
    <dgm:cxn modelId="{44D34ED0-E455-4BFA-B27D-7ADDF994C166}" srcId="{310F3785-5677-4AC6-ABCD-4D4CB07AEE87}" destId="{5E4A2E85-8F9D-4BB0-8F2D-2CC766C054F2}" srcOrd="2" destOrd="0" parTransId="{C22ED927-A4FE-4185-B4EF-CB2C4393602E}" sibTransId="{E0CE971E-1D9E-4E33-A2CB-8CA0CDA204CE}"/>
    <dgm:cxn modelId="{AB9126E4-ABAD-4F0B-B204-8B2A01E6340F}" srcId="{310F3785-5677-4AC6-ABCD-4D4CB07AEE87}" destId="{C659160A-7240-49E8-B3F9-1F492050F999}" srcOrd="1" destOrd="0" parTransId="{69DE281B-2F1D-4E4E-84A6-A721435196D2}" sibTransId="{C434EA01-E3CD-464D-B0AB-EA921D76F6C1}"/>
    <dgm:cxn modelId="{4CC14D4B-43FB-7044-ADA7-2AE0C19D0412}" type="presParOf" srcId="{A0FA65D1-BE40-194A-9568-AA7D92740BC4}" destId="{FC2F0898-5602-2B4C-AB29-6D835D6B4776}" srcOrd="0" destOrd="0" presId="urn:microsoft.com/office/officeart/2008/layout/LinedList"/>
    <dgm:cxn modelId="{BDB1AB29-A6C7-EC4B-A762-AFF89BFF0018}" type="presParOf" srcId="{A0FA65D1-BE40-194A-9568-AA7D92740BC4}" destId="{FB665CF5-12C0-FC4A-B629-31E49E3CAA64}" srcOrd="1" destOrd="0" presId="urn:microsoft.com/office/officeart/2008/layout/LinedList"/>
    <dgm:cxn modelId="{D4A3F7A9-0887-0B42-9745-FDB787140C33}" type="presParOf" srcId="{FB665CF5-12C0-FC4A-B629-31E49E3CAA64}" destId="{AF897132-691D-7C44-B2BA-3BEC7E55B1DE}" srcOrd="0" destOrd="0" presId="urn:microsoft.com/office/officeart/2008/layout/LinedList"/>
    <dgm:cxn modelId="{5593ABC9-60A0-ED45-8A6D-3EC8C03FF521}" type="presParOf" srcId="{FB665CF5-12C0-FC4A-B629-31E49E3CAA64}" destId="{2967219A-E293-B246-AE14-0692EDC9AEAC}" srcOrd="1" destOrd="0" presId="urn:microsoft.com/office/officeart/2008/layout/LinedList"/>
    <dgm:cxn modelId="{39A2B9C8-8AAC-7643-AC51-29CCF7F945FE}" type="presParOf" srcId="{A0FA65D1-BE40-194A-9568-AA7D92740BC4}" destId="{0894043E-85C8-1A46-B686-5ABB1C8C2BA3}" srcOrd="2" destOrd="0" presId="urn:microsoft.com/office/officeart/2008/layout/LinedList"/>
    <dgm:cxn modelId="{F69912B1-02C4-EE47-A80C-FF078A089BB7}" type="presParOf" srcId="{A0FA65D1-BE40-194A-9568-AA7D92740BC4}" destId="{7D889521-3D15-2544-92C7-B22C12DAC10A}" srcOrd="3" destOrd="0" presId="urn:microsoft.com/office/officeart/2008/layout/LinedList"/>
    <dgm:cxn modelId="{A94DF904-6B0D-A44B-B079-06D5A2DBE42C}" type="presParOf" srcId="{7D889521-3D15-2544-92C7-B22C12DAC10A}" destId="{7BC41E18-905F-F348-9642-0317A9DA8F15}" srcOrd="0" destOrd="0" presId="urn:microsoft.com/office/officeart/2008/layout/LinedList"/>
    <dgm:cxn modelId="{4E0665E1-E68C-FA4B-9008-141C2D91C474}" type="presParOf" srcId="{7D889521-3D15-2544-92C7-B22C12DAC10A}" destId="{6387D529-F750-004F-B8A4-90D9D1BF8253}" srcOrd="1" destOrd="0" presId="urn:microsoft.com/office/officeart/2008/layout/LinedList"/>
    <dgm:cxn modelId="{A0EEB704-F4B6-764B-8375-982AF1E54B4F}" type="presParOf" srcId="{A0FA65D1-BE40-194A-9568-AA7D92740BC4}" destId="{D77F327E-5C19-7142-9C2A-102DDC7CCD60}" srcOrd="4" destOrd="0" presId="urn:microsoft.com/office/officeart/2008/layout/LinedList"/>
    <dgm:cxn modelId="{3B9AEED0-013F-E340-B37F-70994857498F}" type="presParOf" srcId="{A0FA65D1-BE40-194A-9568-AA7D92740BC4}" destId="{0C8F4E8A-2709-154D-925D-5E4A54243059}" srcOrd="5" destOrd="0" presId="urn:microsoft.com/office/officeart/2008/layout/LinedList"/>
    <dgm:cxn modelId="{A002ABA0-E186-EB4D-84A2-F7F5C70810C6}" type="presParOf" srcId="{0C8F4E8A-2709-154D-925D-5E4A54243059}" destId="{7615A98B-8A34-A64A-8208-DC1EDA2AF6A6}" srcOrd="0" destOrd="0" presId="urn:microsoft.com/office/officeart/2008/layout/LinedList"/>
    <dgm:cxn modelId="{431ADE59-ED8E-0B4A-8DC8-60343233737F}" type="presParOf" srcId="{0C8F4E8A-2709-154D-925D-5E4A54243059}" destId="{59BE5BCB-D2E2-1242-81A9-D6ED4D593E63}" srcOrd="1" destOrd="0" presId="urn:microsoft.com/office/officeart/2008/layout/LinedList"/>
    <dgm:cxn modelId="{0C05E83C-7208-5740-8D89-9995CF781C8B}" type="presParOf" srcId="{A0FA65D1-BE40-194A-9568-AA7D92740BC4}" destId="{46F7ED50-2967-C54C-B16F-C5E76DECB806}" srcOrd="6" destOrd="0" presId="urn:microsoft.com/office/officeart/2008/layout/LinedList"/>
    <dgm:cxn modelId="{5C7FB227-CA74-384F-9C8B-8B1D279B3787}" type="presParOf" srcId="{A0FA65D1-BE40-194A-9568-AA7D92740BC4}" destId="{A13546B7-8BF0-E94D-BA13-E63400C605BB}" srcOrd="7" destOrd="0" presId="urn:microsoft.com/office/officeart/2008/layout/LinedList"/>
    <dgm:cxn modelId="{D1DA2CF7-9C64-A24D-950E-B053B25B1557}" type="presParOf" srcId="{A13546B7-8BF0-E94D-BA13-E63400C605BB}" destId="{E7BF5939-F367-474C-8542-6C1A05FB6026}" srcOrd="0" destOrd="0" presId="urn:microsoft.com/office/officeart/2008/layout/LinedList"/>
    <dgm:cxn modelId="{20CE2BD0-42FB-F341-8743-14E2FC0AE01F}" type="presParOf" srcId="{A13546B7-8BF0-E94D-BA13-E63400C605BB}" destId="{6103064B-67B9-984A-8BCA-1144275645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FDC8A-7F2E-4E61-BE7E-89CC372C0B3D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3DEF383-6113-4C41-A29C-ACD214F5DAF9}">
      <dgm:prSet/>
      <dgm:spPr/>
      <dgm:t>
        <a:bodyPr/>
        <a:lstStyle/>
        <a:p>
          <a:r>
            <a:rPr lang="en-US"/>
            <a:t>Scholarly products in each area</a:t>
          </a:r>
        </a:p>
      </dgm:t>
    </dgm:pt>
    <dgm:pt modelId="{5EB2382F-C96E-4A6F-BC54-BE50AB7964A8}" type="parTrans" cxnId="{47314F77-5FCD-462F-98A6-07B73E258B61}">
      <dgm:prSet/>
      <dgm:spPr/>
      <dgm:t>
        <a:bodyPr/>
        <a:lstStyle/>
        <a:p>
          <a:endParaRPr lang="en-US"/>
        </a:p>
      </dgm:t>
    </dgm:pt>
    <dgm:pt modelId="{EFBA2803-FAA3-4947-88BF-8B01BC3425C8}" type="sibTrans" cxnId="{47314F77-5FCD-462F-98A6-07B73E258B61}">
      <dgm:prSet/>
      <dgm:spPr/>
      <dgm:t>
        <a:bodyPr/>
        <a:lstStyle/>
        <a:p>
          <a:endParaRPr lang="en-US"/>
        </a:p>
      </dgm:t>
    </dgm:pt>
    <dgm:pt modelId="{933DAC3D-6A2E-4591-971F-048AB0127E85}">
      <dgm:prSet/>
      <dgm:spPr/>
      <dgm:t>
        <a:bodyPr/>
        <a:lstStyle/>
        <a:p>
          <a:r>
            <a:rPr lang="en-US"/>
            <a:t>Visibly more than merely satisfactory</a:t>
          </a:r>
        </a:p>
      </dgm:t>
    </dgm:pt>
    <dgm:pt modelId="{7D6F9AF1-CABF-4907-BD67-B2CF6F687099}" type="parTrans" cxnId="{51D9FEDB-D18E-4DC7-9A1F-2EE668ECE57E}">
      <dgm:prSet/>
      <dgm:spPr/>
      <dgm:t>
        <a:bodyPr/>
        <a:lstStyle/>
        <a:p>
          <a:endParaRPr lang="en-US"/>
        </a:p>
      </dgm:t>
    </dgm:pt>
    <dgm:pt modelId="{0F8E552B-A551-4771-99C8-F942EB7DE119}" type="sibTrans" cxnId="{51D9FEDB-D18E-4DC7-9A1F-2EE668ECE57E}">
      <dgm:prSet/>
      <dgm:spPr/>
      <dgm:t>
        <a:bodyPr/>
        <a:lstStyle/>
        <a:p>
          <a:endParaRPr lang="en-US"/>
        </a:p>
      </dgm:t>
    </dgm:pt>
    <dgm:pt modelId="{0E1CF93F-800D-404E-858F-8F603F11AA70}">
      <dgm:prSet/>
      <dgm:spPr/>
      <dgm:t>
        <a:bodyPr/>
        <a:lstStyle/>
        <a:p>
          <a:r>
            <a:rPr lang="en-US"/>
            <a:t>A coherent integration across areas</a:t>
          </a:r>
        </a:p>
      </dgm:t>
    </dgm:pt>
    <dgm:pt modelId="{CC265D79-F785-4592-B710-369C4D532287}" type="parTrans" cxnId="{F6E8EA47-F985-440F-9AFB-7BC5C320F5F3}">
      <dgm:prSet/>
      <dgm:spPr/>
      <dgm:t>
        <a:bodyPr/>
        <a:lstStyle/>
        <a:p>
          <a:endParaRPr lang="en-US"/>
        </a:p>
      </dgm:t>
    </dgm:pt>
    <dgm:pt modelId="{B58557EF-1299-4006-8B8A-0D33265A8F57}" type="sibTrans" cxnId="{F6E8EA47-F985-440F-9AFB-7BC5C320F5F3}">
      <dgm:prSet/>
      <dgm:spPr/>
      <dgm:t>
        <a:bodyPr/>
        <a:lstStyle/>
        <a:p>
          <a:endParaRPr lang="en-US"/>
        </a:p>
      </dgm:t>
    </dgm:pt>
    <dgm:pt modelId="{28F98E34-BC35-4FD4-BF52-A3885F2D033D}">
      <dgm:prSet/>
      <dgm:spPr/>
      <dgm:t>
        <a:bodyPr/>
        <a:lstStyle/>
        <a:p>
          <a:r>
            <a:rPr lang="en-US"/>
            <a:t>Intentionality</a:t>
          </a:r>
        </a:p>
      </dgm:t>
    </dgm:pt>
    <dgm:pt modelId="{8B4F497C-55A2-40D4-9E11-F5D300420A48}" type="parTrans" cxnId="{D9ADA485-871D-4926-BD17-5A7313C7E37C}">
      <dgm:prSet/>
      <dgm:spPr/>
      <dgm:t>
        <a:bodyPr/>
        <a:lstStyle/>
        <a:p>
          <a:endParaRPr lang="en-US"/>
        </a:p>
      </dgm:t>
    </dgm:pt>
    <dgm:pt modelId="{0A197F37-935E-475F-9A0A-47699C1EA918}" type="sibTrans" cxnId="{D9ADA485-871D-4926-BD17-5A7313C7E37C}">
      <dgm:prSet/>
      <dgm:spPr/>
      <dgm:t>
        <a:bodyPr/>
        <a:lstStyle/>
        <a:p>
          <a:endParaRPr lang="en-US"/>
        </a:p>
      </dgm:t>
    </dgm:pt>
    <dgm:pt modelId="{A3097C58-91A6-41F5-9EF3-39418184C95B}">
      <dgm:prSet/>
      <dgm:spPr/>
      <dgm:t>
        <a:bodyPr/>
        <a:lstStyle/>
        <a:p>
          <a:r>
            <a:rPr lang="en-US"/>
            <a:t>Overall benefit to the University, tied to the unit’s mission</a:t>
          </a:r>
        </a:p>
      </dgm:t>
    </dgm:pt>
    <dgm:pt modelId="{7FAA6DCA-316E-47B4-8E66-196EC3E28334}" type="parTrans" cxnId="{8F1D076F-71DC-4A6A-A19E-A0CCB7A132EB}">
      <dgm:prSet/>
      <dgm:spPr/>
      <dgm:t>
        <a:bodyPr/>
        <a:lstStyle/>
        <a:p>
          <a:endParaRPr lang="en-US"/>
        </a:p>
      </dgm:t>
    </dgm:pt>
    <dgm:pt modelId="{3C921341-B4D1-45DD-9BCB-94AD970E474C}" type="sibTrans" cxnId="{8F1D076F-71DC-4A6A-A19E-A0CCB7A132EB}">
      <dgm:prSet/>
      <dgm:spPr/>
      <dgm:t>
        <a:bodyPr/>
        <a:lstStyle/>
        <a:p>
          <a:endParaRPr lang="en-US"/>
        </a:p>
      </dgm:t>
    </dgm:pt>
    <dgm:pt modelId="{6EF56DE9-4F72-774E-B97B-612D1D4C1C73}" type="pres">
      <dgm:prSet presAssocID="{2EAFDC8A-7F2E-4E61-BE7E-89CC372C0B3D}" presName="linear" presStyleCnt="0">
        <dgm:presLayoutVars>
          <dgm:animLvl val="lvl"/>
          <dgm:resizeHandles val="exact"/>
        </dgm:presLayoutVars>
      </dgm:prSet>
      <dgm:spPr/>
    </dgm:pt>
    <dgm:pt modelId="{F6CD5654-9EA5-E840-A531-4D478F68ABDB}" type="pres">
      <dgm:prSet presAssocID="{23DEF383-6113-4C41-A29C-ACD214F5DA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8B2F57-763A-6648-88B3-EFE345B5229B}" type="pres">
      <dgm:prSet presAssocID="{EFBA2803-FAA3-4947-88BF-8B01BC3425C8}" presName="spacer" presStyleCnt="0"/>
      <dgm:spPr/>
    </dgm:pt>
    <dgm:pt modelId="{CA1EA6C1-B966-AA4D-931C-FC231177EC0B}" type="pres">
      <dgm:prSet presAssocID="{933DAC3D-6A2E-4591-971F-048AB0127E8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E28FBF-8854-5945-9346-AB32ECE4D904}" type="pres">
      <dgm:prSet presAssocID="{0F8E552B-A551-4771-99C8-F942EB7DE119}" presName="spacer" presStyleCnt="0"/>
      <dgm:spPr/>
    </dgm:pt>
    <dgm:pt modelId="{93E0D0CC-B8E1-584B-BEE3-59EE158A6833}" type="pres">
      <dgm:prSet presAssocID="{0E1CF93F-800D-404E-858F-8F603F11AA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E65A1C-B720-734B-B41F-10661F3DAA84}" type="pres">
      <dgm:prSet presAssocID="{B58557EF-1299-4006-8B8A-0D33265A8F57}" presName="spacer" presStyleCnt="0"/>
      <dgm:spPr/>
    </dgm:pt>
    <dgm:pt modelId="{D85421D6-5EF7-0D49-B948-41D0E6C42ADF}" type="pres">
      <dgm:prSet presAssocID="{28F98E34-BC35-4FD4-BF52-A3885F2D03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62CD3B-8E7F-9A40-8367-49C7970B1725}" type="pres">
      <dgm:prSet presAssocID="{0A197F37-935E-475F-9A0A-47699C1EA918}" presName="spacer" presStyleCnt="0"/>
      <dgm:spPr/>
    </dgm:pt>
    <dgm:pt modelId="{BE70033D-047C-5041-963A-1116D9089B16}" type="pres">
      <dgm:prSet presAssocID="{A3097C58-91A6-41F5-9EF3-39418184C9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95CC00-CE01-2647-9F0F-A2937E7C1517}" type="presOf" srcId="{23DEF383-6113-4C41-A29C-ACD214F5DAF9}" destId="{F6CD5654-9EA5-E840-A531-4D478F68ABDB}" srcOrd="0" destOrd="0" presId="urn:microsoft.com/office/officeart/2005/8/layout/vList2"/>
    <dgm:cxn modelId="{745B952E-E3E5-DA48-AF65-685A9A52B79A}" type="presOf" srcId="{0E1CF93F-800D-404E-858F-8F603F11AA70}" destId="{93E0D0CC-B8E1-584B-BEE3-59EE158A6833}" srcOrd="0" destOrd="0" presId="urn:microsoft.com/office/officeart/2005/8/layout/vList2"/>
    <dgm:cxn modelId="{F6E8EA47-F985-440F-9AFB-7BC5C320F5F3}" srcId="{2EAFDC8A-7F2E-4E61-BE7E-89CC372C0B3D}" destId="{0E1CF93F-800D-404E-858F-8F603F11AA70}" srcOrd="2" destOrd="0" parTransId="{CC265D79-F785-4592-B710-369C4D532287}" sibTransId="{B58557EF-1299-4006-8B8A-0D33265A8F57}"/>
    <dgm:cxn modelId="{37CD3A68-872C-A44A-9A76-B26C7F236FB8}" type="presOf" srcId="{A3097C58-91A6-41F5-9EF3-39418184C95B}" destId="{BE70033D-047C-5041-963A-1116D9089B16}" srcOrd="0" destOrd="0" presId="urn:microsoft.com/office/officeart/2005/8/layout/vList2"/>
    <dgm:cxn modelId="{8F1D076F-71DC-4A6A-A19E-A0CCB7A132EB}" srcId="{2EAFDC8A-7F2E-4E61-BE7E-89CC372C0B3D}" destId="{A3097C58-91A6-41F5-9EF3-39418184C95B}" srcOrd="4" destOrd="0" parTransId="{7FAA6DCA-316E-47B4-8E66-196EC3E28334}" sibTransId="{3C921341-B4D1-45DD-9BCB-94AD970E474C}"/>
    <dgm:cxn modelId="{47314F77-5FCD-462F-98A6-07B73E258B61}" srcId="{2EAFDC8A-7F2E-4E61-BE7E-89CC372C0B3D}" destId="{23DEF383-6113-4C41-A29C-ACD214F5DAF9}" srcOrd="0" destOrd="0" parTransId="{5EB2382F-C96E-4A6F-BC54-BE50AB7964A8}" sibTransId="{EFBA2803-FAA3-4947-88BF-8B01BC3425C8}"/>
    <dgm:cxn modelId="{D9ADA485-871D-4926-BD17-5A7313C7E37C}" srcId="{2EAFDC8A-7F2E-4E61-BE7E-89CC372C0B3D}" destId="{28F98E34-BC35-4FD4-BF52-A3885F2D033D}" srcOrd="3" destOrd="0" parTransId="{8B4F497C-55A2-40D4-9E11-F5D300420A48}" sibTransId="{0A197F37-935E-475F-9A0A-47699C1EA918}"/>
    <dgm:cxn modelId="{499E07B6-A177-8342-8156-4C0584C2F4B2}" type="presOf" srcId="{28F98E34-BC35-4FD4-BF52-A3885F2D033D}" destId="{D85421D6-5EF7-0D49-B948-41D0E6C42ADF}" srcOrd="0" destOrd="0" presId="urn:microsoft.com/office/officeart/2005/8/layout/vList2"/>
    <dgm:cxn modelId="{F150A1BB-5072-F34D-9333-3E122C5417B7}" type="presOf" srcId="{2EAFDC8A-7F2E-4E61-BE7E-89CC372C0B3D}" destId="{6EF56DE9-4F72-774E-B97B-612D1D4C1C73}" srcOrd="0" destOrd="0" presId="urn:microsoft.com/office/officeart/2005/8/layout/vList2"/>
    <dgm:cxn modelId="{FC7C0EC6-B237-1A48-B7DA-2F45DB276BC9}" type="presOf" srcId="{933DAC3D-6A2E-4591-971F-048AB0127E85}" destId="{CA1EA6C1-B966-AA4D-931C-FC231177EC0B}" srcOrd="0" destOrd="0" presId="urn:microsoft.com/office/officeart/2005/8/layout/vList2"/>
    <dgm:cxn modelId="{51D9FEDB-D18E-4DC7-9A1F-2EE668ECE57E}" srcId="{2EAFDC8A-7F2E-4E61-BE7E-89CC372C0B3D}" destId="{933DAC3D-6A2E-4591-971F-048AB0127E85}" srcOrd="1" destOrd="0" parTransId="{7D6F9AF1-CABF-4907-BD67-B2CF6F687099}" sibTransId="{0F8E552B-A551-4771-99C8-F942EB7DE119}"/>
    <dgm:cxn modelId="{9DCC0579-5D69-2B43-A676-7DE88138A9ED}" type="presParOf" srcId="{6EF56DE9-4F72-774E-B97B-612D1D4C1C73}" destId="{F6CD5654-9EA5-E840-A531-4D478F68ABDB}" srcOrd="0" destOrd="0" presId="urn:microsoft.com/office/officeart/2005/8/layout/vList2"/>
    <dgm:cxn modelId="{B3ED040E-873D-B242-8B25-3CCE52111E3E}" type="presParOf" srcId="{6EF56DE9-4F72-774E-B97B-612D1D4C1C73}" destId="{C08B2F57-763A-6648-88B3-EFE345B5229B}" srcOrd="1" destOrd="0" presId="urn:microsoft.com/office/officeart/2005/8/layout/vList2"/>
    <dgm:cxn modelId="{6A93A76D-A1CA-E54A-8820-E212616A1A69}" type="presParOf" srcId="{6EF56DE9-4F72-774E-B97B-612D1D4C1C73}" destId="{CA1EA6C1-B966-AA4D-931C-FC231177EC0B}" srcOrd="2" destOrd="0" presId="urn:microsoft.com/office/officeart/2005/8/layout/vList2"/>
    <dgm:cxn modelId="{B0C3289F-70B4-2640-9E7A-4CB60BC939EA}" type="presParOf" srcId="{6EF56DE9-4F72-774E-B97B-612D1D4C1C73}" destId="{09E28FBF-8854-5945-9346-AB32ECE4D904}" srcOrd="3" destOrd="0" presId="urn:microsoft.com/office/officeart/2005/8/layout/vList2"/>
    <dgm:cxn modelId="{6A5ACD4C-6212-D44E-85E4-18D2ECD8E1FC}" type="presParOf" srcId="{6EF56DE9-4F72-774E-B97B-612D1D4C1C73}" destId="{93E0D0CC-B8E1-584B-BEE3-59EE158A6833}" srcOrd="4" destOrd="0" presId="urn:microsoft.com/office/officeart/2005/8/layout/vList2"/>
    <dgm:cxn modelId="{F63AC55B-82F9-3340-ADD0-93E453A651EC}" type="presParOf" srcId="{6EF56DE9-4F72-774E-B97B-612D1D4C1C73}" destId="{FBE65A1C-B720-734B-B41F-10661F3DAA84}" srcOrd="5" destOrd="0" presId="urn:microsoft.com/office/officeart/2005/8/layout/vList2"/>
    <dgm:cxn modelId="{6E3797C5-1B10-3E48-B3C9-0C2BF62996FF}" type="presParOf" srcId="{6EF56DE9-4F72-774E-B97B-612D1D4C1C73}" destId="{D85421D6-5EF7-0D49-B948-41D0E6C42ADF}" srcOrd="6" destOrd="0" presId="urn:microsoft.com/office/officeart/2005/8/layout/vList2"/>
    <dgm:cxn modelId="{11F0AC42-09C9-3D46-A3DC-E9D33CD16072}" type="presParOf" srcId="{6EF56DE9-4F72-774E-B97B-612D1D4C1C73}" destId="{B062CD3B-8E7F-9A40-8367-49C7970B1725}" srcOrd="7" destOrd="0" presId="urn:microsoft.com/office/officeart/2005/8/layout/vList2"/>
    <dgm:cxn modelId="{B63DEA02-9058-B944-9FDA-E3402C72A0B4}" type="presParOf" srcId="{6EF56DE9-4F72-774E-B97B-612D1D4C1C73}" destId="{BE70033D-047C-5041-963A-1116D9089B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9FC859-AA41-42B4-B9D9-970D609C0E0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089106A-85F6-4E6D-BB22-CF55D80049D3}">
      <dgm:prSet/>
      <dgm:spPr/>
      <dgm:t>
        <a:bodyPr/>
        <a:lstStyle/>
        <a:p>
          <a:r>
            <a:rPr lang="en-US"/>
            <a:t>Who am I?</a:t>
          </a:r>
        </a:p>
      </dgm:t>
    </dgm:pt>
    <dgm:pt modelId="{AAF7C8C1-9229-48E2-9D87-AAC9059108F5}" type="parTrans" cxnId="{1255F690-71DD-4993-B6C6-9C97CA950436}">
      <dgm:prSet/>
      <dgm:spPr/>
      <dgm:t>
        <a:bodyPr/>
        <a:lstStyle/>
        <a:p>
          <a:endParaRPr lang="en-US"/>
        </a:p>
      </dgm:t>
    </dgm:pt>
    <dgm:pt modelId="{7D1A4688-A9F3-4C87-B6DE-BA03FE441E07}" type="sibTrans" cxnId="{1255F690-71DD-4993-B6C6-9C97CA950436}">
      <dgm:prSet/>
      <dgm:spPr/>
      <dgm:t>
        <a:bodyPr/>
        <a:lstStyle/>
        <a:p>
          <a:endParaRPr lang="en-US"/>
        </a:p>
      </dgm:t>
    </dgm:pt>
    <dgm:pt modelId="{6D942C9A-21D3-44C9-8C93-9202C954F815}">
      <dgm:prSet/>
      <dgm:spPr/>
      <dgm:t>
        <a:bodyPr/>
        <a:lstStyle/>
        <a:p>
          <a:r>
            <a:rPr lang="en-US"/>
            <a:t>Explain yourself in 5 minutes to:</a:t>
          </a:r>
        </a:p>
      </dgm:t>
    </dgm:pt>
    <dgm:pt modelId="{515897C1-2655-43FC-AA0F-DFBA8F30973D}" type="parTrans" cxnId="{8DF6739C-DEBA-4E60-A8A1-6ADA680F0BA0}">
      <dgm:prSet/>
      <dgm:spPr/>
      <dgm:t>
        <a:bodyPr/>
        <a:lstStyle/>
        <a:p>
          <a:endParaRPr lang="en-US"/>
        </a:p>
      </dgm:t>
    </dgm:pt>
    <dgm:pt modelId="{F09FAB0C-242B-4E5C-A4E5-844D36F0B11B}" type="sibTrans" cxnId="{8DF6739C-DEBA-4E60-A8A1-6ADA680F0BA0}">
      <dgm:prSet/>
      <dgm:spPr/>
      <dgm:t>
        <a:bodyPr/>
        <a:lstStyle/>
        <a:p>
          <a:endParaRPr lang="en-US"/>
        </a:p>
      </dgm:t>
    </dgm:pt>
    <dgm:pt modelId="{347547DF-15F5-4CAB-9989-CAE44F143A04}">
      <dgm:prSet/>
      <dgm:spPr/>
      <dgm:t>
        <a:bodyPr/>
        <a:lstStyle/>
        <a:p>
          <a:r>
            <a:rPr lang="en-US"/>
            <a:t>Your non-academic parent</a:t>
          </a:r>
        </a:p>
      </dgm:t>
    </dgm:pt>
    <dgm:pt modelId="{E41C99D8-A6CD-40A4-B144-73AB2F482BAA}" type="parTrans" cxnId="{5A7A85A3-4F6C-4C51-9ACC-0E32B5D26AC5}">
      <dgm:prSet/>
      <dgm:spPr/>
      <dgm:t>
        <a:bodyPr/>
        <a:lstStyle/>
        <a:p>
          <a:endParaRPr lang="en-US"/>
        </a:p>
      </dgm:t>
    </dgm:pt>
    <dgm:pt modelId="{5DD9FFB8-3558-41C3-A8F4-5933E8855ED4}" type="sibTrans" cxnId="{5A7A85A3-4F6C-4C51-9ACC-0E32B5D26AC5}">
      <dgm:prSet/>
      <dgm:spPr/>
      <dgm:t>
        <a:bodyPr/>
        <a:lstStyle/>
        <a:p>
          <a:endParaRPr lang="en-US"/>
        </a:p>
      </dgm:t>
    </dgm:pt>
    <dgm:pt modelId="{1B7688C3-33D6-4842-A5D7-87A2FB320DBE}">
      <dgm:prSet/>
      <dgm:spPr/>
      <dgm:t>
        <a:bodyPr/>
        <a:lstStyle/>
        <a:p>
          <a:r>
            <a:rPr lang="en-US"/>
            <a:t>Your dissertation chair or academic advisor, meeting at a conference 10 years after graduating</a:t>
          </a:r>
        </a:p>
      </dgm:t>
    </dgm:pt>
    <dgm:pt modelId="{02AEDDEC-73BD-4F6A-9EA4-D41792F039FD}" type="parTrans" cxnId="{91F3466D-26B2-4E21-BDB8-049F3D8D136E}">
      <dgm:prSet/>
      <dgm:spPr/>
      <dgm:t>
        <a:bodyPr/>
        <a:lstStyle/>
        <a:p>
          <a:endParaRPr lang="en-US"/>
        </a:p>
      </dgm:t>
    </dgm:pt>
    <dgm:pt modelId="{31C6FECD-38F8-4436-8C85-3B4A73E274D1}" type="sibTrans" cxnId="{91F3466D-26B2-4E21-BDB8-049F3D8D136E}">
      <dgm:prSet/>
      <dgm:spPr/>
      <dgm:t>
        <a:bodyPr/>
        <a:lstStyle/>
        <a:p>
          <a:endParaRPr lang="en-US"/>
        </a:p>
      </dgm:t>
    </dgm:pt>
    <dgm:pt modelId="{F40787FB-A837-44A8-A9F7-DD6E4F114CF2}">
      <dgm:prSet/>
      <dgm:spPr/>
      <dgm:t>
        <a:bodyPr/>
        <a:lstStyle/>
        <a:p>
          <a:r>
            <a:rPr lang="en-US"/>
            <a:t>Why do I do what I do?</a:t>
          </a:r>
        </a:p>
      </dgm:t>
    </dgm:pt>
    <dgm:pt modelId="{39B2801E-1C15-4A2F-8B81-83CF79143826}" type="parTrans" cxnId="{BE43829B-4350-43D0-98DE-3F79D8632E16}">
      <dgm:prSet/>
      <dgm:spPr/>
      <dgm:t>
        <a:bodyPr/>
        <a:lstStyle/>
        <a:p>
          <a:endParaRPr lang="en-US"/>
        </a:p>
      </dgm:t>
    </dgm:pt>
    <dgm:pt modelId="{FDDCB994-AA7E-49D3-BF0B-C13CC2B09493}" type="sibTrans" cxnId="{BE43829B-4350-43D0-98DE-3F79D8632E16}">
      <dgm:prSet/>
      <dgm:spPr/>
      <dgm:t>
        <a:bodyPr/>
        <a:lstStyle/>
        <a:p>
          <a:endParaRPr lang="en-US"/>
        </a:p>
      </dgm:t>
    </dgm:pt>
    <dgm:pt modelId="{DF3B721D-5408-4DC2-9EBF-BF79AA3B4A88}">
      <dgm:prSet/>
      <dgm:spPr/>
      <dgm:t>
        <a:bodyPr/>
        <a:lstStyle/>
        <a:p>
          <a:r>
            <a:rPr lang="en-US"/>
            <a:t>What did you spend your last summer on? Why?</a:t>
          </a:r>
        </a:p>
      </dgm:t>
    </dgm:pt>
    <dgm:pt modelId="{A7D850C6-608D-4058-9FF8-01F70FEAC7BE}" type="parTrans" cxnId="{27F2E48C-ACE0-466B-92BE-437DC2B88090}">
      <dgm:prSet/>
      <dgm:spPr/>
      <dgm:t>
        <a:bodyPr/>
        <a:lstStyle/>
        <a:p>
          <a:endParaRPr lang="en-US"/>
        </a:p>
      </dgm:t>
    </dgm:pt>
    <dgm:pt modelId="{13B801CE-B90F-455C-8F1E-25E6CB938A05}" type="sibTrans" cxnId="{27F2E48C-ACE0-466B-92BE-437DC2B88090}">
      <dgm:prSet/>
      <dgm:spPr/>
      <dgm:t>
        <a:bodyPr/>
        <a:lstStyle/>
        <a:p>
          <a:endParaRPr lang="en-US"/>
        </a:p>
      </dgm:t>
    </dgm:pt>
    <dgm:pt modelId="{31E33AA1-679D-4596-BCC1-108A6DC377AF}">
      <dgm:prSet/>
      <dgm:spPr/>
      <dgm:t>
        <a:bodyPr/>
        <a:lstStyle/>
        <a:p>
          <a:r>
            <a:rPr lang="en-US"/>
            <a:t>Where did you publish last? Why? To whom were you talking?</a:t>
          </a:r>
        </a:p>
      </dgm:t>
    </dgm:pt>
    <dgm:pt modelId="{2EA5E704-7E5D-4EF0-865C-69E1F4BE4E40}" type="parTrans" cxnId="{EFF61CE9-2EBD-4F46-8616-C5D7E8720E93}">
      <dgm:prSet/>
      <dgm:spPr/>
      <dgm:t>
        <a:bodyPr/>
        <a:lstStyle/>
        <a:p>
          <a:endParaRPr lang="en-US"/>
        </a:p>
      </dgm:t>
    </dgm:pt>
    <dgm:pt modelId="{47E467FA-37DB-4F69-ADC8-F79E35C7EA02}" type="sibTrans" cxnId="{EFF61CE9-2EBD-4F46-8616-C5D7E8720E93}">
      <dgm:prSet/>
      <dgm:spPr/>
      <dgm:t>
        <a:bodyPr/>
        <a:lstStyle/>
        <a:p>
          <a:endParaRPr lang="en-US"/>
        </a:p>
      </dgm:t>
    </dgm:pt>
    <dgm:pt modelId="{B4081495-73C0-B444-8256-A0A8DD84CEF5}" type="pres">
      <dgm:prSet presAssocID="{E09FC859-AA41-42B4-B9D9-970D609C0E07}" presName="linear" presStyleCnt="0">
        <dgm:presLayoutVars>
          <dgm:dir/>
          <dgm:animLvl val="lvl"/>
          <dgm:resizeHandles val="exact"/>
        </dgm:presLayoutVars>
      </dgm:prSet>
      <dgm:spPr/>
    </dgm:pt>
    <dgm:pt modelId="{83083AD3-1182-7F4E-9EE4-CDEB897002B6}" type="pres">
      <dgm:prSet presAssocID="{D089106A-85F6-4E6D-BB22-CF55D80049D3}" presName="parentLin" presStyleCnt="0"/>
      <dgm:spPr/>
    </dgm:pt>
    <dgm:pt modelId="{BF20A9CB-186F-E249-BCD2-66302117FA5A}" type="pres">
      <dgm:prSet presAssocID="{D089106A-85F6-4E6D-BB22-CF55D80049D3}" presName="parentLeftMargin" presStyleLbl="node1" presStyleIdx="0" presStyleCnt="2"/>
      <dgm:spPr/>
    </dgm:pt>
    <dgm:pt modelId="{2F72C1C0-A09A-AD4E-8D0F-5B9B1CC0293C}" type="pres">
      <dgm:prSet presAssocID="{D089106A-85F6-4E6D-BB22-CF55D80049D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9308C3-0A99-B54C-9B8B-91F575568954}" type="pres">
      <dgm:prSet presAssocID="{D089106A-85F6-4E6D-BB22-CF55D80049D3}" presName="negativeSpace" presStyleCnt="0"/>
      <dgm:spPr/>
    </dgm:pt>
    <dgm:pt modelId="{B6564A11-830A-704D-862C-AF074CC82478}" type="pres">
      <dgm:prSet presAssocID="{D089106A-85F6-4E6D-BB22-CF55D80049D3}" presName="childText" presStyleLbl="conFgAcc1" presStyleIdx="0" presStyleCnt="2">
        <dgm:presLayoutVars>
          <dgm:bulletEnabled val="1"/>
        </dgm:presLayoutVars>
      </dgm:prSet>
      <dgm:spPr/>
    </dgm:pt>
    <dgm:pt modelId="{38FD3C74-2E88-7142-A535-5CE67C5ABC4C}" type="pres">
      <dgm:prSet presAssocID="{7D1A4688-A9F3-4C87-B6DE-BA03FE441E07}" presName="spaceBetweenRectangles" presStyleCnt="0"/>
      <dgm:spPr/>
    </dgm:pt>
    <dgm:pt modelId="{79D71566-9CA3-EB4E-97B5-0F20E176FDCA}" type="pres">
      <dgm:prSet presAssocID="{F40787FB-A837-44A8-A9F7-DD6E4F114CF2}" presName="parentLin" presStyleCnt="0"/>
      <dgm:spPr/>
    </dgm:pt>
    <dgm:pt modelId="{3688FBC6-8766-5E47-92A5-92A243EE9DAE}" type="pres">
      <dgm:prSet presAssocID="{F40787FB-A837-44A8-A9F7-DD6E4F114CF2}" presName="parentLeftMargin" presStyleLbl="node1" presStyleIdx="0" presStyleCnt="2"/>
      <dgm:spPr/>
    </dgm:pt>
    <dgm:pt modelId="{0D7FCF69-780C-F54D-8F18-FBD8DA648CCA}" type="pres">
      <dgm:prSet presAssocID="{F40787FB-A837-44A8-A9F7-DD6E4F114CF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3E4304B-8B88-A24E-B539-5E329F1DF993}" type="pres">
      <dgm:prSet presAssocID="{F40787FB-A837-44A8-A9F7-DD6E4F114CF2}" presName="negativeSpace" presStyleCnt="0"/>
      <dgm:spPr/>
    </dgm:pt>
    <dgm:pt modelId="{92E93796-7FBC-BD45-89A7-8F49504B1AD0}" type="pres">
      <dgm:prSet presAssocID="{F40787FB-A837-44A8-A9F7-DD6E4F114CF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893BB17-5067-234D-A22E-A56B082A75F5}" type="presOf" srcId="{F40787FB-A837-44A8-A9F7-DD6E4F114CF2}" destId="{0D7FCF69-780C-F54D-8F18-FBD8DA648CCA}" srcOrd="1" destOrd="0" presId="urn:microsoft.com/office/officeart/2005/8/layout/list1"/>
    <dgm:cxn modelId="{A826F836-42F3-2F49-8895-AF181D0410B2}" type="presOf" srcId="{D089106A-85F6-4E6D-BB22-CF55D80049D3}" destId="{BF20A9CB-186F-E249-BCD2-66302117FA5A}" srcOrd="0" destOrd="0" presId="urn:microsoft.com/office/officeart/2005/8/layout/list1"/>
    <dgm:cxn modelId="{674CC453-0471-174C-B230-6EB19A3FCD23}" type="presOf" srcId="{F40787FB-A837-44A8-A9F7-DD6E4F114CF2}" destId="{3688FBC6-8766-5E47-92A5-92A243EE9DAE}" srcOrd="0" destOrd="0" presId="urn:microsoft.com/office/officeart/2005/8/layout/list1"/>
    <dgm:cxn modelId="{91F3466D-26B2-4E21-BDB8-049F3D8D136E}" srcId="{6D942C9A-21D3-44C9-8C93-9202C954F815}" destId="{1B7688C3-33D6-4842-A5D7-87A2FB320DBE}" srcOrd="1" destOrd="0" parTransId="{02AEDDEC-73BD-4F6A-9EA4-D41792F039FD}" sibTransId="{31C6FECD-38F8-4436-8C85-3B4A73E274D1}"/>
    <dgm:cxn modelId="{3F61E282-F265-3A4F-90AC-2FD46673E3EF}" type="presOf" srcId="{6D942C9A-21D3-44C9-8C93-9202C954F815}" destId="{B6564A11-830A-704D-862C-AF074CC82478}" srcOrd="0" destOrd="0" presId="urn:microsoft.com/office/officeart/2005/8/layout/list1"/>
    <dgm:cxn modelId="{8A7B3D87-EDAC-FF47-899B-D3CD284BF509}" type="presOf" srcId="{E09FC859-AA41-42B4-B9D9-970D609C0E07}" destId="{B4081495-73C0-B444-8256-A0A8DD84CEF5}" srcOrd="0" destOrd="0" presId="urn:microsoft.com/office/officeart/2005/8/layout/list1"/>
    <dgm:cxn modelId="{96AEAD88-D31D-0143-962C-26C9A88CBC06}" type="presOf" srcId="{1B7688C3-33D6-4842-A5D7-87A2FB320DBE}" destId="{B6564A11-830A-704D-862C-AF074CC82478}" srcOrd="0" destOrd="2" presId="urn:microsoft.com/office/officeart/2005/8/layout/list1"/>
    <dgm:cxn modelId="{27F2E48C-ACE0-466B-92BE-437DC2B88090}" srcId="{F40787FB-A837-44A8-A9F7-DD6E4F114CF2}" destId="{DF3B721D-5408-4DC2-9EBF-BF79AA3B4A88}" srcOrd="0" destOrd="0" parTransId="{A7D850C6-608D-4058-9FF8-01F70FEAC7BE}" sibTransId="{13B801CE-B90F-455C-8F1E-25E6CB938A05}"/>
    <dgm:cxn modelId="{1255F690-71DD-4993-B6C6-9C97CA950436}" srcId="{E09FC859-AA41-42B4-B9D9-970D609C0E07}" destId="{D089106A-85F6-4E6D-BB22-CF55D80049D3}" srcOrd="0" destOrd="0" parTransId="{AAF7C8C1-9229-48E2-9D87-AAC9059108F5}" sibTransId="{7D1A4688-A9F3-4C87-B6DE-BA03FE441E07}"/>
    <dgm:cxn modelId="{E77FBA98-CC96-C345-B501-5D9BD732C888}" type="presOf" srcId="{DF3B721D-5408-4DC2-9EBF-BF79AA3B4A88}" destId="{92E93796-7FBC-BD45-89A7-8F49504B1AD0}" srcOrd="0" destOrd="0" presId="urn:microsoft.com/office/officeart/2005/8/layout/list1"/>
    <dgm:cxn modelId="{BE43829B-4350-43D0-98DE-3F79D8632E16}" srcId="{E09FC859-AA41-42B4-B9D9-970D609C0E07}" destId="{F40787FB-A837-44A8-A9F7-DD6E4F114CF2}" srcOrd="1" destOrd="0" parTransId="{39B2801E-1C15-4A2F-8B81-83CF79143826}" sibTransId="{FDDCB994-AA7E-49D3-BF0B-C13CC2B09493}"/>
    <dgm:cxn modelId="{8DF6739C-DEBA-4E60-A8A1-6ADA680F0BA0}" srcId="{D089106A-85F6-4E6D-BB22-CF55D80049D3}" destId="{6D942C9A-21D3-44C9-8C93-9202C954F815}" srcOrd="0" destOrd="0" parTransId="{515897C1-2655-43FC-AA0F-DFBA8F30973D}" sibTransId="{F09FAB0C-242B-4E5C-A4E5-844D36F0B11B}"/>
    <dgm:cxn modelId="{032B3EA0-4AD0-954A-ABA0-BEFC56CE9574}" type="presOf" srcId="{347547DF-15F5-4CAB-9989-CAE44F143A04}" destId="{B6564A11-830A-704D-862C-AF074CC82478}" srcOrd="0" destOrd="1" presId="urn:microsoft.com/office/officeart/2005/8/layout/list1"/>
    <dgm:cxn modelId="{5A7A85A3-4F6C-4C51-9ACC-0E32B5D26AC5}" srcId="{6D942C9A-21D3-44C9-8C93-9202C954F815}" destId="{347547DF-15F5-4CAB-9989-CAE44F143A04}" srcOrd="0" destOrd="0" parTransId="{E41C99D8-A6CD-40A4-B144-73AB2F482BAA}" sibTransId="{5DD9FFB8-3558-41C3-A8F4-5933E8855ED4}"/>
    <dgm:cxn modelId="{3B6572B9-90B3-174A-8C55-20CF55756791}" type="presOf" srcId="{D089106A-85F6-4E6D-BB22-CF55D80049D3}" destId="{2F72C1C0-A09A-AD4E-8D0F-5B9B1CC0293C}" srcOrd="1" destOrd="0" presId="urn:microsoft.com/office/officeart/2005/8/layout/list1"/>
    <dgm:cxn modelId="{EFF61CE9-2EBD-4F46-8616-C5D7E8720E93}" srcId="{F40787FB-A837-44A8-A9F7-DD6E4F114CF2}" destId="{31E33AA1-679D-4596-BCC1-108A6DC377AF}" srcOrd="1" destOrd="0" parTransId="{2EA5E704-7E5D-4EF0-865C-69E1F4BE4E40}" sibTransId="{47E467FA-37DB-4F69-ADC8-F79E35C7EA02}"/>
    <dgm:cxn modelId="{C1C0ABE9-6137-004F-9ACB-E8A55C0C0A07}" type="presOf" srcId="{31E33AA1-679D-4596-BCC1-108A6DC377AF}" destId="{92E93796-7FBC-BD45-89A7-8F49504B1AD0}" srcOrd="0" destOrd="1" presId="urn:microsoft.com/office/officeart/2005/8/layout/list1"/>
    <dgm:cxn modelId="{FB90D74F-A8B5-CF40-8A81-DB891780B1C3}" type="presParOf" srcId="{B4081495-73C0-B444-8256-A0A8DD84CEF5}" destId="{83083AD3-1182-7F4E-9EE4-CDEB897002B6}" srcOrd="0" destOrd="0" presId="urn:microsoft.com/office/officeart/2005/8/layout/list1"/>
    <dgm:cxn modelId="{7BA56B6A-4675-214E-8794-614CF4D2F0C7}" type="presParOf" srcId="{83083AD3-1182-7F4E-9EE4-CDEB897002B6}" destId="{BF20A9CB-186F-E249-BCD2-66302117FA5A}" srcOrd="0" destOrd="0" presId="urn:microsoft.com/office/officeart/2005/8/layout/list1"/>
    <dgm:cxn modelId="{31AC211E-9D42-7041-805E-39E70DAC432C}" type="presParOf" srcId="{83083AD3-1182-7F4E-9EE4-CDEB897002B6}" destId="{2F72C1C0-A09A-AD4E-8D0F-5B9B1CC0293C}" srcOrd="1" destOrd="0" presId="urn:microsoft.com/office/officeart/2005/8/layout/list1"/>
    <dgm:cxn modelId="{9128FE7D-C930-F442-8666-1044C57DED2C}" type="presParOf" srcId="{B4081495-73C0-B444-8256-A0A8DD84CEF5}" destId="{B69308C3-0A99-B54C-9B8B-91F575568954}" srcOrd="1" destOrd="0" presId="urn:microsoft.com/office/officeart/2005/8/layout/list1"/>
    <dgm:cxn modelId="{F5038CAF-0337-8847-B3D8-E44E163E0B06}" type="presParOf" srcId="{B4081495-73C0-B444-8256-A0A8DD84CEF5}" destId="{B6564A11-830A-704D-862C-AF074CC82478}" srcOrd="2" destOrd="0" presId="urn:microsoft.com/office/officeart/2005/8/layout/list1"/>
    <dgm:cxn modelId="{51D189F1-CE0A-8548-AC5C-780C9CF48141}" type="presParOf" srcId="{B4081495-73C0-B444-8256-A0A8DD84CEF5}" destId="{38FD3C74-2E88-7142-A535-5CE67C5ABC4C}" srcOrd="3" destOrd="0" presId="urn:microsoft.com/office/officeart/2005/8/layout/list1"/>
    <dgm:cxn modelId="{EFD37576-C8E4-604F-85C7-1E3BA8C66282}" type="presParOf" srcId="{B4081495-73C0-B444-8256-A0A8DD84CEF5}" destId="{79D71566-9CA3-EB4E-97B5-0F20E176FDCA}" srcOrd="4" destOrd="0" presId="urn:microsoft.com/office/officeart/2005/8/layout/list1"/>
    <dgm:cxn modelId="{964D3DB1-C193-FF4C-9D10-8CB6FE0ABE19}" type="presParOf" srcId="{79D71566-9CA3-EB4E-97B5-0F20E176FDCA}" destId="{3688FBC6-8766-5E47-92A5-92A243EE9DAE}" srcOrd="0" destOrd="0" presId="urn:microsoft.com/office/officeart/2005/8/layout/list1"/>
    <dgm:cxn modelId="{14B021F6-49AE-CC49-BE7E-EEC6D626E8D8}" type="presParOf" srcId="{79D71566-9CA3-EB4E-97B5-0F20E176FDCA}" destId="{0D7FCF69-780C-F54D-8F18-FBD8DA648CCA}" srcOrd="1" destOrd="0" presId="urn:microsoft.com/office/officeart/2005/8/layout/list1"/>
    <dgm:cxn modelId="{C66E145A-813E-604B-B47F-EA5A5CE7C246}" type="presParOf" srcId="{B4081495-73C0-B444-8256-A0A8DD84CEF5}" destId="{F3E4304B-8B88-A24E-B539-5E329F1DF993}" srcOrd="5" destOrd="0" presId="urn:microsoft.com/office/officeart/2005/8/layout/list1"/>
    <dgm:cxn modelId="{2F0E5042-043D-F34E-B56A-A04C7CE48456}" type="presParOf" srcId="{B4081495-73C0-B444-8256-A0A8DD84CEF5}" destId="{92E93796-7FBC-BD45-89A7-8F49504B1A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9FC859-AA41-42B4-B9D9-970D609C0E0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089106A-85F6-4E6D-BB22-CF55D80049D3}">
      <dgm:prSet/>
      <dgm:spPr/>
      <dgm:t>
        <a:bodyPr/>
        <a:lstStyle/>
        <a:p>
          <a:r>
            <a:rPr lang="en-US" dirty="0"/>
            <a:t>Look at your CV. Color-code it for potential bins</a:t>
          </a:r>
        </a:p>
      </dgm:t>
    </dgm:pt>
    <dgm:pt modelId="{AAF7C8C1-9229-48E2-9D87-AAC9059108F5}" type="parTrans" cxnId="{1255F690-71DD-4993-B6C6-9C97CA950436}">
      <dgm:prSet/>
      <dgm:spPr/>
      <dgm:t>
        <a:bodyPr/>
        <a:lstStyle/>
        <a:p>
          <a:endParaRPr lang="en-US"/>
        </a:p>
      </dgm:t>
    </dgm:pt>
    <dgm:pt modelId="{7D1A4688-A9F3-4C87-B6DE-BA03FE441E07}" type="sibTrans" cxnId="{1255F690-71DD-4993-B6C6-9C97CA950436}">
      <dgm:prSet/>
      <dgm:spPr/>
      <dgm:t>
        <a:bodyPr/>
        <a:lstStyle/>
        <a:p>
          <a:endParaRPr lang="en-US"/>
        </a:p>
      </dgm:t>
    </dgm:pt>
    <dgm:pt modelId="{6D942C9A-21D3-44C9-8C93-9202C954F815}">
      <dgm:prSet/>
      <dgm:spPr/>
      <dgm:t>
        <a:bodyPr/>
        <a:lstStyle/>
        <a:p>
          <a:r>
            <a:rPr lang="en-US" dirty="0"/>
            <a:t>If going for full, mark in-rank item</a:t>
          </a:r>
        </a:p>
      </dgm:t>
    </dgm:pt>
    <dgm:pt modelId="{515897C1-2655-43FC-AA0F-DFBA8F30973D}" type="parTrans" cxnId="{8DF6739C-DEBA-4E60-A8A1-6ADA680F0BA0}">
      <dgm:prSet/>
      <dgm:spPr/>
      <dgm:t>
        <a:bodyPr/>
        <a:lstStyle/>
        <a:p>
          <a:endParaRPr lang="en-US"/>
        </a:p>
      </dgm:t>
    </dgm:pt>
    <dgm:pt modelId="{F09FAB0C-242B-4E5C-A4E5-844D36F0B11B}" type="sibTrans" cxnId="{8DF6739C-DEBA-4E60-A8A1-6ADA680F0BA0}">
      <dgm:prSet/>
      <dgm:spPr/>
      <dgm:t>
        <a:bodyPr/>
        <a:lstStyle/>
        <a:p>
          <a:endParaRPr lang="en-US"/>
        </a:p>
      </dgm:t>
    </dgm:pt>
    <dgm:pt modelId="{347547DF-15F5-4CAB-9989-CAE44F143A04}">
      <dgm:prSet/>
      <dgm:spPr/>
      <dgm:t>
        <a:bodyPr/>
        <a:lstStyle/>
        <a:p>
          <a:r>
            <a:rPr lang="en-US" dirty="0"/>
            <a:t>Note all student co-authors</a:t>
          </a:r>
        </a:p>
      </dgm:t>
    </dgm:pt>
    <dgm:pt modelId="{E41C99D8-A6CD-40A4-B144-73AB2F482BAA}" type="parTrans" cxnId="{5A7A85A3-4F6C-4C51-9ACC-0E32B5D26AC5}">
      <dgm:prSet/>
      <dgm:spPr/>
      <dgm:t>
        <a:bodyPr/>
        <a:lstStyle/>
        <a:p>
          <a:endParaRPr lang="en-US"/>
        </a:p>
      </dgm:t>
    </dgm:pt>
    <dgm:pt modelId="{5DD9FFB8-3558-41C3-A8F4-5933E8855ED4}" type="sibTrans" cxnId="{5A7A85A3-4F6C-4C51-9ACC-0E32B5D26AC5}">
      <dgm:prSet/>
      <dgm:spPr/>
      <dgm:t>
        <a:bodyPr/>
        <a:lstStyle/>
        <a:p>
          <a:endParaRPr lang="en-US"/>
        </a:p>
      </dgm:t>
    </dgm:pt>
    <dgm:pt modelId="{1B7688C3-33D6-4842-A5D7-87A2FB320DBE}">
      <dgm:prSet/>
      <dgm:spPr/>
      <dgm:t>
        <a:bodyPr/>
        <a:lstStyle/>
        <a:p>
          <a:r>
            <a:rPr lang="en-US" dirty="0"/>
            <a:t>Mark multiple potential bins</a:t>
          </a:r>
        </a:p>
      </dgm:t>
    </dgm:pt>
    <dgm:pt modelId="{02AEDDEC-73BD-4F6A-9EA4-D41792F039FD}" type="parTrans" cxnId="{91F3466D-26B2-4E21-BDB8-049F3D8D136E}">
      <dgm:prSet/>
      <dgm:spPr/>
      <dgm:t>
        <a:bodyPr/>
        <a:lstStyle/>
        <a:p>
          <a:endParaRPr lang="en-US"/>
        </a:p>
      </dgm:t>
    </dgm:pt>
    <dgm:pt modelId="{31C6FECD-38F8-4436-8C85-3B4A73E274D1}" type="sibTrans" cxnId="{91F3466D-26B2-4E21-BDB8-049F3D8D136E}">
      <dgm:prSet/>
      <dgm:spPr/>
      <dgm:t>
        <a:bodyPr/>
        <a:lstStyle/>
        <a:p>
          <a:endParaRPr lang="en-US"/>
        </a:p>
      </dgm:t>
    </dgm:pt>
    <dgm:pt modelId="{F40787FB-A837-44A8-A9F7-DD6E4F114CF2}">
      <dgm:prSet/>
      <dgm:spPr/>
      <dgm:t>
        <a:bodyPr/>
        <a:lstStyle/>
        <a:p>
          <a:r>
            <a:rPr lang="en-US" dirty="0"/>
            <a:t>Is it consistent with who you are and how you spend your time?</a:t>
          </a:r>
        </a:p>
      </dgm:t>
    </dgm:pt>
    <dgm:pt modelId="{39B2801E-1C15-4A2F-8B81-83CF79143826}" type="parTrans" cxnId="{BE43829B-4350-43D0-98DE-3F79D8632E16}">
      <dgm:prSet/>
      <dgm:spPr/>
      <dgm:t>
        <a:bodyPr/>
        <a:lstStyle/>
        <a:p>
          <a:endParaRPr lang="en-US"/>
        </a:p>
      </dgm:t>
    </dgm:pt>
    <dgm:pt modelId="{FDDCB994-AA7E-49D3-BF0B-C13CC2B09493}" type="sibTrans" cxnId="{BE43829B-4350-43D0-98DE-3F79D8632E16}">
      <dgm:prSet/>
      <dgm:spPr/>
      <dgm:t>
        <a:bodyPr/>
        <a:lstStyle/>
        <a:p>
          <a:endParaRPr lang="en-US"/>
        </a:p>
      </dgm:t>
    </dgm:pt>
    <dgm:pt modelId="{DF3B721D-5408-4DC2-9EBF-BF79AA3B4A88}">
      <dgm:prSet/>
      <dgm:spPr/>
      <dgm:t>
        <a:bodyPr/>
        <a:lstStyle/>
        <a:p>
          <a:r>
            <a:rPr lang="en-US" dirty="0"/>
            <a:t>"I do this, because that, which advances my program/unit</a:t>
          </a:r>
        </a:p>
      </dgm:t>
    </dgm:pt>
    <dgm:pt modelId="{A7D850C6-608D-4058-9FF8-01F70FEAC7BE}" type="parTrans" cxnId="{27F2E48C-ACE0-466B-92BE-437DC2B88090}">
      <dgm:prSet/>
      <dgm:spPr/>
      <dgm:t>
        <a:bodyPr/>
        <a:lstStyle/>
        <a:p>
          <a:endParaRPr lang="en-US"/>
        </a:p>
      </dgm:t>
    </dgm:pt>
    <dgm:pt modelId="{13B801CE-B90F-455C-8F1E-25E6CB938A05}" type="sibTrans" cxnId="{27F2E48C-ACE0-466B-92BE-437DC2B88090}">
      <dgm:prSet/>
      <dgm:spPr/>
      <dgm:t>
        <a:bodyPr/>
        <a:lstStyle/>
        <a:p>
          <a:endParaRPr lang="en-US"/>
        </a:p>
      </dgm:t>
    </dgm:pt>
    <dgm:pt modelId="{31E33AA1-679D-4596-BCC1-108A6DC377AF}">
      <dgm:prSet/>
      <dgm:spPr/>
      <dgm:t>
        <a:bodyPr/>
        <a:lstStyle/>
        <a:p>
          <a:r>
            <a:rPr lang="en-US" dirty="0"/>
            <a:t>Where are there gaps?</a:t>
          </a:r>
        </a:p>
      </dgm:t>
    </dgm:pt>
    <dgm:pt modelId="{2EA5E704-7E5D-4EF0-865C-69E1F4BE4E40}" type="parTrans" cxnId="{EFF61CE9-2EBD-4F46-8616-C5D7E8720E93}">
      <dgm:prSet/>
      <dgm:spPr/>
      <dgm:t>
        <a:bodyPr/>
        <a:lstStyle/>
        <a:p>
          <a:endParaRPr lang="en-US"/>
        </a:p>
      </dgm:t>
    </dgm:pt>
    <dgm:pt modelId="{47E467FA-37DB-4F69-ADC8-F79E35C7EA02}" type="sibTrans" cxnId="{EFF61CE9-2EBD-4F46-8616-C5D7E8720E93}">
      <dgm:prSet/>
      <dgm:spPr/>
      <dgm:t>
        <a:bodyPr/>
        <a:lstStyle/>
        <a:p>
          <a:endParaRPr lang="en-US"/>
        </a:p>
      </dgm:t>
    </dgm:pt>
    <dgm:pt modelId="{D506B0B2-7438-9540-9702-C4A609ADFDA1}">
      <dgm:prSet/>
      <dgm:spPr/>
      <dgm:t>
        <a:bodyPr/>
        <a:lstStyle/>
        <a:p>
          <a:r>
            <a:rPr lang="en-US" dirty="0"/>
            <a:t>Next steps in strengthening your CV and/or your statement/case</a:t>
          </a:r>
        </a:p>
      </dgm:t>
    </dgm:pt>
    <dgm:pt modelId="{D15BBB77-0E70-7B4C-A8B6-E6F92C2CB7AE}" type="parTrans" cxnId="{CBA72280-8301-0847-9A5A-D1F4886EC590}">
      <dgm:prSet/>
      <dgm:spPr/>
      <dgm:t>
        <a:bodyPr/>
        <a:lstStyle/>
        <a:p>
          <a:endParaRPr lang="en-US"/>
        </a:p>
      </dgm:t>
    </dgm:pt>
    <dgm:pt modelId="{7BF65FD1-7F9E-F745-839A-B5EB6BA862EF}" type="sibTrans" cxnId="{CBA72280-8301-0847-9A5A-D1F4886EC590}">
      <dgm:prSet/>
      <dgm:spPr/>
      <dgm:t>
        <a:bodyPr/>
        <a:lstStyle/>
        <a:p>
          <a:endParaRPr lang="en-US"/>
        </a:p>
      </dgm:t>
    </dgm:pt>
    <dgm:pt modelId="{B4081495-73C0-B444-8256-A0A8DD84CEF5}" type="pres">
      <dgm:prSet presAssocID="{E09FC859-AA41-42B4-B9D9-970D609C0E07}" presName="linear" presStyleCnt="0">
        <dgm:presLayoutVars>
          <dgm:dir/>
          <dgm:animLvl val="lvl"/>
          <dgm:resizeHandles val="exact"/>
        </dgm:presLayoutVars>
      </dgm:prSet>
      <dgm:spPr/>
    </dgm:pt>
    <dgm:pt modelId="{83083AD3-1182-7F4E-9EE4-CDEB897002B6}" type="pres">
      <dgm:prSet presAssocID="{D089106A-85F6-4E6D-BB22-CF55D80049D3}" presName="parentLin" presStyleCnt="0"/>
      <dgm:spPr/>
    </dgm:pt>
    <dgm:pt modelId="{BF20A9CB-186F-E249-BCD2-66302117FA5A}" type="pres">
      <dgm:prSet presAssocID="{D089106A-85F6-4E6D-BB22-CF55D80049D3}" presName="parentLeftMargin" presStyleLbl="node1" presStyleIdx="0" presStyleCnt="3"/>
      <dgm:spPr/>
    </dgm:pt>
    <dgm:pt modelId="{2F72C1C0-A09A-AD4E-8D0F-5B9B1CC0293C}" type="pres">
      <dgm:prSet presAssocID="{D089106A-85F6-4E6D-BB22-CF55D80049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9308C3-0A99-B54C-9B8B-91F575568954}" type="pres">
      <dgm:prSet presAssocID="{D089106A-85F6-4E6D-BB22-CF55D80049D3}" presName="negativeSpace" presStyleCnt="0"/>
      <dgm:spPr/>
    </dgm:pt>
    <dgm:pt modelId="{B6564A11-830A-704D-862C-AF074CC82478}" type="pres">
      <dgm:prSet presAssocID="{D089106A-85F6-4E6D-BB22-CF55D80049D3}" presName="childText" presStyleLbl="conFgAcc1" presStyleIdx="0" presStyleCnt="3">
        <dgm:presLayoutVars>
          <dgm:bulletEnabled val="1"/>
        </dgm:presLayoutVars>
      </dgm:prSet>
      <dgm:spPr/>
    </dgm:pt>
    <dgm:pt modelId="{38FD3C74-2E88-7142-A535-5CE67C5ABC4C}" type="pres">
      <dgm:prSet presAssocID="{7D1A4688-A9F3-4C87-B6DE-BA03FE441E07}" presName="spaceBetweenRectangles" presStyleCnt="0"/>
      <dgm:spPr/>
    </dgm:pt>
    <dgm:pt modelId="{79D71566-9CA3-EB4E-97B5-0F20E176FDCA}" type="pres">
      <dgm:prSet presAssocID="{F40787FB-A837-44A8-A9F7-DD6E4F114CF2}" presName="parentLin" presStyleCnt="0"/>
      <dgm:spPr/>
    </dgm:pt>
    <dgm:pt modelId="{3688FBC6-8766-5E47-92A5-92A243EE9DAE}" type="pres">
      <dgm:prSet presAssocID="{F40787FB-A837-44A8-A9F7-DD6E4F114CF2}" presName="parentLeftMargin" presStyleLbl="node1" presStyleIdx="0" presStyleCnt="3"/>
      <dgm:spPr/>
    </dgm:pt>
    <dgm:pt modelId="{0D7FCF69-780C-F54D-8F18-FBD8DA648CCA}" type="pres">
      <dgm:prSet presAssocID="{F40787FB-A837-44A8-A9F7-DD6E4F114C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E4304B-8B88-A24E-B539-5E329F1DF993}" type="pres">
      <dgm:prSet presAssocID="{F40787FB-A837-44A8-A9F7-DD6E4F114CF2}" presName="negativeSpace" presStyleCnt="0"/>
      <dgm:spPr/>
    </dgm:pt>
    <dgm:pt modelId="{92E93796-7FBC-BD45-89A7-8F49504B1AD0}" type="pres">
      <dgm:prSet presAssocID="{F40787FB-A837-44A8-A9F7-DD6E4F114CF2}" presName="childText" presStyleLbl="conFgAcc1" presStyleIdx="1" presStyleCnt="3">
        <dgm:presLayoutVars>
          <dgm:bulletEnabled val="1"/>
        </dgm:presLayoutVars>
      </dgm:prSet>
      <dgm:spPr/>
    </dgm:pt>
    <dgm:pt modelId="{6733E024-4BB9-9C4C-8141-51447BC69128}" type="pres">
      <dgm:prSet presAssocID="{FDDCB994-AA7E-49D3-BF0B-C13CC2B09493}" presName="spaceBetweenRectangles" presStyleCnt="0"/>
      <dgm:spPr/>
    </dgm:pt>
    <dgm:pt modelId="{DF4F0718-7944-354B-B176-8503CB78529C}" type="pres">
      <dgm:prSet presAssocID="{31E33AA1-679D-4596-BCC1-108A6DC377AF}" presName="parentLin" presStyleCnt="0"/>
      <dgm:spPr/>
    </dgm:pt>
    <dgm:pt modelId="{2567C028-00EB-1B4F-82D3-E19D1E2C5AAE}" type="pres">
      <dgm:prSet presAssocID="{31E33AA1-679D-4596-BCC1-108A6DC377AF}" presName="parentLeftMargin" presStyleLbl="node1" presStyleIdx="1" presStyleCnt="3"/>
      <dgm:spPr/>
    </dgm:pt>
    <dgm:pt modelId="{4861342C-D962-7747-BDBD-97B71640A886}" type="pres">
      <dgm:prSet presAssocID="{31E33AA1-679D-4596-BCC1-108A6DC377A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9526B95-CC9F-BB42-BC1B-134735365AE9}" type="pres">
      <dgm:prSet presAssocID="{31E33AA1-679D-4596-BCC1-108A6DC377AF}" presName="negativeSpace" presStyleCnt="0"/>
      <dgm:spPr/>
    </dgm:pt>
    <dgm:pt modelId="{C91EE209-63D8-8E4A-A2A1-19DC3C0851F9}" type="pres">
      <dgm:prSet presAssocID="{31E33AA1-679D-4596-BCC1-108A6DC377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893BB17-5067-234D-A22E-A56B082A75F5}" type="presOf" srcId="{F40787FB-A837-44A8-A9F7-DD6E4F114CF2}" destId="{0D7FCF69-780C-F54D-8F18-FBD8DA648CCA}" srcOrd="1" destOrd="0" presId="urn:microsoft.com/office/officeart/2005/8/layout/list1"/>
    <dgm:cxn modelId="{A826F836-42F3-2F49-8895-AF181D0410B2}" type="presOf" srcId="{D089106A-85F6-4E6D-BB22-CF55D80049D3}" destId="{BF20A9CB-186F-E249-BCD2-66302117FA5A}" srcOrd="0" destOrd="0" presId="urn:microsoft.com/office/officeart/2005/8/layout/list1"/>
    <dgm:cxn modelId="{674CC453-0471-174C-B230-6EB19A3FCD23}" type="presOf" srcId="{F40787FB-A837-44A8-A9F7-DD6E4F114CF2}" destId="{3688FBC6-8766-5E47-92A5-92A243EE9DAE}" srcOrd="0" destOrd="0" presId="urn:microsoft.com/office/officeart/2005/8/layout/list1"/>
    <dgm:cxn modelId="{90E2BA55-A22A-A040-A108-D0B6B2C14213}" type="presOf" srcId="{31E33AA1-679D-4596-BCC1-108A6DC377AF}" destId="{2567C028-00EB-1B4F-82D3-E19D1E2C5AAE}" srcOrd="0" destOrd="0" presId="urn:microsoft.com/office/officeart/2005/8/layout/list1"/>
    <dgm:cxn modelId="{91F3466D-26B2-4E21-BDB8-049F3D8D136E}" srcId="{D089106A-85F6-4E6D-BB22-CF55D80049D3}" destId="{1B7688C3-33D6-4842-A5D7-87A2FB320DBE}" srcOrd="2" destOrd="0" parTransId="{02AEDDEC-73BD-4F6A-9EA4-D41792F039FD}" sibTransId="{31C6FECD-38F8-4436-8C85-3B4A73E274D1}"/>
    <dgm:cxn modelId="{CBA72280-8301-0847-9A5A-D1F4886EC590}" srcId="{31E33AA1-679D-4596-BCC1-108A6DC377AF}" destId="{D506B0B2-7438-9540-9702-C4A609ADFDA1}" srcOrd="0" destOrd="0" parTransId="{D15BBB77-0E70-7B4C-A8B6-E6F92C2CB7AE}" sibTransId="{7BF65FD1-7F9E-F745-839A-B5EB6BA862EF}"/>
    <dgm:cxn modelId="{3F61E282-F265-3A4F-90AC-2FD46673E3EF}" type="presOf" srcId="{6D942C9A-21D3-44C9-8C93-9202C954F815}" destId="{B6564A11-830A-704D-862C-AF074CC82478}" srcOrd="0" destOrd="0" presId="urn:microsoft.com/office/officeart/2005/8/layout/list1"/>
    <dgm:cxn modelId="{8A7B3D87-EDAC-FF47-899B-D3CD284BF509}" type="presOf" srcId="{E09FC859-AA41-42B4-B9D9-970D609C0E07}" destId="{B4081495-73C0-B444-8256-A0A8DD84CEF5}" srcOrd="0" destOrd="0" presId="urn:microsoft.com/office/officeart/2005/8/layout/list1"/>
    <dgm:cxn modelId="{96AEAD88-D31D-0143-962C-26C9A88CBC06}" type="presOf" srcId="{1B7688C3-33D6-4842-A5D7-87A2FB320DBE}" destId="{B6564A11-830A-704D-862C-AF074CC82478}" srcOrd="0" destOrd="2" presId="urn:microsoft.com/office/officeart/2005/8/layout/list1"/>
    <dgm:cxn modelId="{27F2E48C-ACE0-466B-92BE-437DC2B88090}" srcId="{F40787FB-A837-44A8-A9F7-DD6E4F114CF2}" destId="{DF3B721D-5408-4DC2-9EBF-BF79AA3B4A88}" srcOrd="0" destOrd="0" parTransId="{A7D850C6-608D-4058-9FF8-01F70FEAC7BE}" sibTransId="{13B801CE-B90F-455C-8F1E-25E6CB938A05}"/>
    <dgm:cxn modelId="{1255F690-71DD-4993-B6C6-9C97CA950436}" srcId="{E09FC859-AA41-42B4-B9D9-970D609C0E07}" destId="{D089106A-85F6-4E6D-BB22-CF55D80049D3}" srcOrd="0" destOrd="0" parTransId="{AAF7C8C1-9229-48E2-9D87-AAC9059108F5}" sibTransId="{7D1A4688-A9F3-4C87-B6DE-BA03FE441E07}"/>
    <dgm:cxn modelId="{E77FBA98-CC96-C345-B501-5D9BD732C888}" type="presOf" srcId="{DF3B721D-5408-4DC2-9EBF-BF79AA3B4A88}" destId="{92E93796-7FBC-BD45-89A7-8F49504B1AD0}" srcOrd="0" destOrd="0" presId="urn:microsoft.com/office/officeart/2005/8/layout/list1"/>
    <dgm:cxn modelId="{BE43829B-4350-43D0-98DE-3F79D8632E16}" srcId="{E09FC859-AA41-42B4-B9D9-970D609C0E07}" destId="{F40787FB-A837-44A8-A9F7-DD6E4F114CF2}" srcOrd="1" destOrd="0" parTransId="{39B2801E-1C15-4A2F-8B81-83CF79143826}" sibTransId="{FDDCB994-AA7E-49D3-BF0B-C13CC2B09493}"/>
    <dgm:cxn modelId="{8DF6739C-DEBA-4E60-A8A1-6ADA680F0BA0}" srcId="{D089106A-85F6-4E6D-BB22-CF55D80049D3}" destId="{6D942C9A-21D3-44C9-8C93-9202C954F815}" srcOrd="0" destOrd="0" parTransId="{515897C1-2655-43FC-AA0F-DFBA8F30973D}" sibTransId="{F09FAB0C-242B-4E5C-A4E5-844D36F0B11B}"/>
    <dgm:cxn modelId="{032B3EA0-4AD0-954A-ABA0-BEFC56CE9574}" type="presOf" srcId="{347547DF-15F5-4CAB-9989-CAE44F143A04}" destId="{B6564A11-830A-704D-862C-AF074CC82478}" srcOrd="0" destOrd="1" presId="urn:microsoft.com/office/officeart/2005/8/layout/list1"/>
    <dgm:cxn modelId="{5A7A85A3-4F6C-4C51-9ACC-0E32B5D26AC5}" srcId="{D089106A-85F6-4E6D-BB22-CF55D80049D3}" destId="{347547DF-15F5-4CAB-9989-CAE44F143A04}" srcOrd="1" destOrd="0" parTransId="{E41C99D8-A6CD-40A4-B144-73AB2F482BAA}" sibTransId="{5DD9FFB8-3558-41C3-A8F4-5933E8855ED4}"/>
    <dgm:cxn modelId="{3B6572B9-90B3-174A-8C55-20CF55756791}" type="presOf" srcId="{D089106A-85F6-4E6D-BB22-CF55D80049D3}" destId="{2F72C1C0-A09A-AD4E-8D0F-5B9B1CC0293C}" srcOrd="1" destOrd="0" presId="urn:microsoft.com/office/officeart/2005/8/layout/list1"/>
    <dgm:cxn modelId="{677B83D3-1042-DD49-9A7B-839BA1FB1BCD}" type="presOf" srcId="{D506B0B2-7438-9540-9702-C4A609ADFDA1}" destId="{C91EE209-63D8-8E4A-A2A1-19DC3C0851F9}" srcOrd="0" destOrd="0" presId="urn:microsoft.com/office/officeart/2005/8/layout/list1"/>
    <dgm:cxn modelId="{B9515AD7-CDCF-664E-A221-D85F84AADDE8}" type="presOf" srcId="{31E33AA1-679D-4596-BCC1-108A6DC377AF}" destId="{4861342C-D962-7747-BDBD-97B71640A886}" srcOrd="1" destOrd="0" presId="urn:microsoft.com/office/officeart/2005/8/layout/list1"/>
    <dgm:cxn modelId="{EFF61CE9-2EBD-4F46-8616-C5D7E8720E93}" srcId="{E09FC859-AA41-42B4-B9D9-970D609C0E07}" destId="{31E33AA1-679D-4596-BCC1-108A6DC377AF}" srcOrd="2" destOrd="0" parTransId="{2EA5E704-7E5D-4EF0-865C-69E1F4BE4E40}" sibTransId="{47E467FA-37DB-4F69-ADC8-F79E35C7EA02}"/>
    <dgm:cxn modelId="{FB90D74F-A8B5-CF40-8A81-DB891780B1C3}" type="presParOf" srcId="{B4081495-73C0-B444-8256-A0A8DD84CEF5}" destId="{83083AD3-1182-7F4E-9EE4-CDEB897002B6}" srcOrd="0" destOrd="0" presId="urn:microsoft.com/office/officeart/2005/8/layout/list1"/>
    <dgm:cxn modelId="{7BA56B6A-4675-214E-8794-614CF4D2F0C7}" type="presParOf" srcId="{83083AD3-1182-7F4E-9EE4-CDEB897002B6}" destId="{BF20A9CB-186F-E249-BCD2-66302117FA5A}" srcOrd="0" destOrd="0" presId="urn:microsoft.com/office/officeart/2005/8/layout/list1"/>
    <dgm:cxn modelId="{31AC211E-9D42-7041-805E-39E70DAC432C}" type="presParOf" srcId="{83083AD3-1182-7F4E-9EE4-CDEB897002B6}" destId="{2F72C1C0-A09A-AD4E-8D0F-5B9B1CC0293C}" srcOrd="1" destOrd="0" presId="urn:microsoft.com/office/officeart/2005/8/layout/list1"/>
    <dgm:cxn modelId="{9128FE7D-C930-F442-8666-1044C57DED2C}" type="presParOf" srcId="{B4081495-73C0-B444-8256-A0A8DD84CEF5}" destId="{B69308C3-0A99-B54C-9B8B-91F575568954}" srcOrd="1" destOrd="0" presId="urn:microsoft.com/office/officeart/2005/8/layout/list1"/>
    <dgm:cxn modelId="{F5038CAF-0337-8847-B3D8-E44E163E0B06}" type="presParOf" srcId="{B4081495-73C0-B444-8256-A0A8DD84CEF5}" destId="{B6564A11-830A-704D-862C-AF074CC82478}" srcOrd="2" destOrd="0" presId="urn:microsoft.com/office/officeart/2005/8/layout/list1"/>
    <dgm:cxn modelId="{51D189F1-CE0A-8548-AC5C-780C9CF48141}" type="presParOf" srcId="{B4081495-73C0-B444-8256-A0A8DD84CEF5}" destId="{38FD3C74-2E88-7142-A535-5CE67C5ABC4C}" srcOrd="3" destOrd="0" presId="urn:microsoft.com/office/officeart/2005/8/layout/list1"/>
    <dgm:cxn modelId="{EFD37576-C8E4-604F-85C7-1E3BA8C66282}" type="presParOf" srcId="{B4081495-73C0-B444-8256-A0A8DD84CEF5}" destId="{79D71566-9CA3-EB4E-97B5-0F20E176FDCA}" srcOrd="4" destOrd="0" presId="urn:microsoft.com/office/officeart/2005/8/layout/list1"/>
    <dgm:cxn modelId="{964D3DB1-C193-FF4C-9D10-8CB6FE0ABE19}" type="presParOf" srcId="{79D71566-9CA3-EB4E-97B5-0F20E176FDCA}" destId="{3688FBC6-8766-5E47-92A5-92A243EE9DAE}" srcOrd="0" destOrd="0" presId="urn:microsoft.com/office/officeart/2005/8/layout/list1"/>
    <dgm:cxn modelId="{14B021F6-49AE-CC49-BE7E-EEC6D626E8D8}" type="presParOf" srcId="{79D71566-9CA3-EB4E-97B5-0F20E176FDCA}" destId="{0D7FCF69-780C-F54D-8F18-FBD8DA648CCA}" srcOrd="1" destOrd="0" presId="urn:microsoft.com/office/officeart/2005/8/layout/list1"/>
    <dgm:cxn modelId="{C66E145A-813E-604B-B47F-EA5A5CE7C246}" type="presParOf" srcId="{B4081495-73C0-B444-8256-A0A8DD84CEF5}" destId="{F3E4304B-8B88-A24E-B539-5E329F1DF993}" srcOrd="5" destOrd="0" presId="urn:microsoft.com/office/officeart/2005/8/layout/list1"/>
    <dgm:cxn modelId="{2F0E5042-043D-F34E-B56A-A04C7CE48456}" type="presParOf" srcId="{B4081495-73C0-B444-8256-A0A8DD84CEF5}" destId="{92E93796-7FBC-BD45-89A7-8F49504B1AD0}" srcOrd="6" destOrd="0" presId="urn:microsoft.com/office/officeart/2005/8/layout/list1"/>
    <dgm:cxn modelId="{4C1FF740-AD65-7B44-B59B-BBDC7F277361}" type="presParOf" srcId="{B4081495-73C0-B444-8256-A0A8DD84CEF5}" destId="{6733E024-4BB9-9C4C-8141-51447BC69128}" srcOrd="7" destOrd="0" presId="urn:microsoft.com/office/officeart/2005/8/layout/list1"/>
    <dgm:cxn modelId="{C7F124D5-528E-E440-9387-3675D1015EA4}" type="presParOf" srcId="{B4081495-73C0-B444-8256-A0A8DD84CEF5}" destId="{DF4F0718-7944-354B-B176-8503CB78529C}" srcOrd="8" destOrd="0" presId="urn:microsoft.com/office/officeart/2005/8/layout/list1"/>
    <dgm:cxn modelId="{A3BAFFFE-7066-3742-A9E4-3D9B4D64A831}" type="presParOf" srcId="{DF4F0718-7944-354B-B176-8503CB78529C}" destId="{2567C028-00EB-1B4F-82D3-E19D1E2C5AAE}" srcOrd="0" destOrd="0" presId="urn:microsoft.com/office/officeart/2005/8/layout/list1"/>
    <dgm:cxn modelId="{EAD94B8A-0B4A-3643-BC5E-588C272E4B29}" type="presParOf" srcId="{DF4F0718-7944-354B-B176-8503CB78529C}" destId="{4861342C-D962-7747-BDBD-97B71640A886}" srcOrd="1" destOrd="0" presId="urn:microsoft.com/office/officeart/2005/8/layout/list1"/>
    <dgm:cxn modelId="{4387EB17-A009-F54A-84F5-BFE6264D66BA}" type="presParOf" srcId="{B4081495-73C0-B444-8256-A0A8DD84CEF5}" destId="{49526B95-CC9F-BB42-BC1B-134735365AE9}" srcOrd="9" destOrd="0" presId="urn:microsoft.com/office/officeart/2005/8/layout/list1"/>
    <dgm:cxn modelId="{3A34FC88-1A74-374D-8A99-9D5E5656D9ED}" type="presParOf" srcId="{B4081495-73C0-B444-8256-A0A8DD84CEF5}" destId="{C91EE209-63D8-8E4A-A2A1-19DC3C0851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6202A-A3E2-DB4B-8AF0-E7217A8F8A1F}">
      <dsp:nvSpPr>
        <dsp:cNvPr id="0" name=""/>
        <dsp:cNvSpPr/>
      </dsp:nvSpPr>
      <dsp:spPr>
        <a:xfrm>
          <a:off x="0" y="2059901"/>
          <a:ext cx="801559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D86D5-7270-D249-A172-B5EF38016CAA}">
      <dsp:nvSpPr>
        <dsp:cNvPr id="0" name=""/>
        <dsp:cNvSpPr/>
      </dsp:nvSpPr>
      <dsp:spPr>
        <a:xfrm rot="8100000">
          <a:off x="62897" y="474726"/>
          <a:ext cx="302966" cy="30296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8AD3C4-D3CA-EA4F-82E8-F4FA21CA74F4}">
      <dsp:nvSpPr>
        <dsp:cNvPr id="0" name=""/>
        <dsp:cNvSpPr/>
      </dsp:nvSpPr>
      <dsp:spPr>
        <a:xfrm>
          <a:off x="96554" y="508383"/>
          <a:ext cx="235652" cy="2356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3B7A7-EA55-3747-B085-DBF1C5091CAE}">
      <dsp:nvSpPr>
        <dsp:cNvPr id="0" name=""/>
        <dsp:cNvSpPr/>
      </dsp:nvSpPr>
      <dsp:spPr>
        <a:xfrm>
          <a:off x="428610" y="840439"/>
          <a:ext cx="2916124" cy="1219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Zoom – Integrative Cases – DEI &amp; Thematic</a:t>
          </a:r>
        </a:p>
      </dsp:txBody>
      <dsp:txXfrm>
        <a:off x="428610" y="840439"/>
        <a:ext cx="2916124" cy="1219461"/>
      </dsp:txXfrm>
    </dsp:sp>
    <dsp:sp modelId="{F47ADB39-8886-874B-8C16-766F6F60F8E8}">
      <dsp:nvSpPr>
        <dsp:cNvPr id="0" name=""/>
        <dsp:cNvSpPr/>
      </dsp:nvSpPr>
      <dsp:spPr>
        <a:xfrm>
          <a:off x="428610" y="411980"/>
          <a:ext cx="2916124" cy="428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5 Oct. 2023, 10:00 AM</a:t>
          </a:r>
        </a:p>
      </dsp:txBody>
      <dsp:txXfrm>
        <a:off x="428610" y="411980"/>
        <a:ext cx="2916124" cy="428459"/>
      </dsp:txXfrm>
    </dsp:sp>
    <dsp:sp modelId="{5B7061E5-1546-7046-A1C6-E633D7E4F56F}">
      <dsp:nvSpPr>
        <dsp:cNvPr id="0" name=""/>
        <dsp:cNvSpPr/>
      </dsp:nvSpPr>
      <dsp:spPr>
        <a:xfrm>
          <a:off x="214380" y="840439"/>
          <a:ext cx="0" cy="121946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FBBAB-CA4E-6944-81D6-61E77A1099C7}">
      <dsp:nvSpPr>
        <dsp:cNvPr id="0" name=""/>
        <dsp:cNvSpPr/>
      </dsp:nvSpPr>
      <dsp:spPr>
        <a:xfrm>
          <a:off x="174793" y="2021339"/>
          <a:ext cx="77122" cy="77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318D37-009B-DB47-862D-E3020573C6DE}">
      <dsp:nvSpPr>
        <dsp:cNvPr id="0" name=""/>
        <dsp:cNvSpPr/>
      </dsp:nvSpPr>
      <dsp:spPr>
        <a:xfrm rot="18900000">
          <a:off x="4564786" y="3342108"/>
          <a:ext cx="302966" cy="30296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35CFF4-2E2A-864C-909D-251388AE6AF2}">
      <dsp:nvSpPr>
        <dsp:cNvPr id="0" name=""/>
        <dsp:cNvSpPr/>
      </dsp:nvSpPr>
      <dsp:spPr>
        <a:xfrm>
          <a:off x="4598443" y="3375765"/>
          <a:ext cx="235652" cy="2356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964A6-9D47-7E42-9E48-70983035111D}">
      <dsp:nvSpPr>
        <dsp:cNvPr id="0" name=""/>
        <dsp:cNvSpPr/>
      </dsp:nvSpPr>
      <dsp:spPr>
        <a:xfrm>
          <a:off x="4930499" y="2059901"/>
          <a:ext cx="2916124" cy="1219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9525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Zoom – Dossier Preparation Integrative Cases – DEI &amp; Thematic</a:t>
          </a:r>
        </a:p>
      </dsp:txBody>
      <dsp:txXfrm>
        <a:off x="4930499" y="2059901"/>
        <a:ext cx="2916124" cy="1219461"/>
      </dsp:txXfrm>
    </dsp:sp>
    <dsp:sp modelId="{F5DB46E3-B675-2544-98BD-8005EB75C85E}">
      <dsp:nvSpPr>
        <dsp:cNvPr id="0" name=""/>
        <dsp:cNvSpPr/>
      </dsp:nvSpPr>
      <dsp:spPr>
        <a:xfrm>
          <a:off x="4930499" y="3279362"/>
          <a:ext cx="2916124" cy="428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10 Oct. 2023, 1:00 PM</a:t>
          </a:r>
        </a:p>
      </dsp:txBody>
      <dsp:txXfrm>
        <a:off x="4930499" y="3279362"/>
        <a:ext cx="2916124" cy="428459"/>
      </dsp:txXfrm>
    </dsp:sp>
    <dsp:sp modelId="{38B66F25-B97A-AB4A-A96A-CA5DE1A6FC26}">
      <dsp:nvSpPr>
        <dsp:cNvPr id="0" name=""/>
        <dsp:cNvSpPr/>
      </dsp:nvSpPr>
      <dsp:spPr>
        <a:xfrm>
          <a:off x="4716269" y="2059901"/>
          <a:ext cx="0" cy="1219461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591B4-EF44-1242-A807-BE267992B8C6}">
      <dsp:nvSpPr>
        <dsp:cNvPr id="0" name=""/>
        <dsp:cNvSpPr/>
      </dsp:nvSpPr>
      <dsp:spPr>
        <a:xfrm>
          <a:off x="4676682" y="2021339"/>
          <a:ext cx="77122" cy="77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838CF-1E23-5249-B08D-254303BF956C}">
      <dsp:nvSpPr>
        <dsp:cNvPr id="0" name=""/>
        <dsp:cNvSpPr/>
      </dsp:nvSpPr>
      <dsp:spPr>
        <a:xfrm>
          <a:off x="0" y="0"/>
          <a:ext cx="6813254" cy="12359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Satisfactory: internally focused for teaching and service; some dissemination for research</a:t>
          </a:r>
        </a:p>
      </dsp:txBody>
      <dsp:txXfrm>
        <a:off x="36199" y="36199"/>
        <a:ext cx="5479579" cy="1163542"/>
      </dsp:txXfrm>
    </dsp:sp>
    <dsp:sp modelId="{18425704-521D-4E46-877E-6D215DE58143}">
      <dsp:nvSpPr>
        <dsp:cNvPr id="0" name=""/>
        <dsp:cNvSpPr/>
      </dsp:nvSpPr>
      <dsp:spPr>
        <a:xfrm>
          <a:off x="601169" y="1441930"/>
          <a:ext cx="6813254" cy="12359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Highly satisfactory: at least some peer-reviewed dissemination</a:t>
          </a:r>
        </a:p>
      </dsp:txBody>
      <dsp:txXfrm>
        <a:off x="637368" y="1478129"/>
        <a:ext cx="5336325" cy="1163542"/>
      </dsp:txXfrm>
    </dsp:sp>
    <dsp:sp modelId="{236F622B-8162-D745-8157-0FEFA4D78FFB}">
      <dsp:nvSpPr>
        <dsp:cNvPr id="0" name=""/>
        <dsp:cNvSpPr/>
      </dsp:nvSpPr>
      <dsp:spPr>
        <a:xfrm>
          <a:off x="1202339" y="2883861"/>
          <a:ext cx="6813254" cy="12359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Excellent (for tenure track): emerging (associate) or established (full) national reputation</a:t>
          </a:r>
        </a:p>
      </dsp:txBody>
      <dsp:txXfrm>
        <a:off x="1238538" y="2920060"/>
        <a:ext cx="5336325" cy="1163542"/>
      </dsp:txXfrm>
    </dsp:sp>
    <dsp:sp modelId="{08CD7CB7-2F9F-E34D-A888-8403BF02BBBC}">
      <dsp:nvSpPr>
        <dsp:cNvPr id="0" name=""/>
        <dsp:cNvSpPr/>
      </dsp:nvSpPr>
      <dsp:spPr>
        <a:xfrm>
          <a:off x="6009893" y="937254"/>
          <a:ext cx="803361" cy="803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190649" y="937254"/>
        <a:ext cx="441849" cy="604529"/>
      </dsp:txXfrm>
    </dsp:sp>
    <dsp:sp modelId="{57EA558B-E223-B94B-8711-F2C1F4E6F647}">
      <dsp:nvSpPr>
        <dsp:cNvPr id="0" name=""/>
        <dsp:cNvSpPr/>
      </dsp:nvSpPr>
      <dsp:spPr>
        <a:xfrm>
          <a:off x="6611063" y="2370946"/>
          <a:ext cx="803361" cy="803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791819" y="2370946"/>
        <a:ext cx="441849" cy="604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838CF-1E23-5249-B08D-254303BF956C}">
      <dsp:nvSpPr>
        <dsp:cNvPr id="0" name=""/>
        <dsp:cNvSpPr/>
      </dsp:nvSpPr>
      <dsp:spPr>
        <a:xfrm>
          <a:off x="0" y="0"/>
          <a:ext cx="6813254" cy="123594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Satisfactory: internally focused for teaching and service; some dissemination for research</a:t>
          </a:r>
        </a:p>
      </dsp:txBody>
      <dsp:txXfrm>
        <a:off x="36199" y="36199"/>
        <a:ext cx="5479579" cy="1163542"/>
      </dsp:txXfrm>
    </dsp:sp>
    <dsp:sp modelId="{18425704-521D-4E46-877E-6D215DE58143}">
      <dsp:nvSpPr>
        <dsp:cNvPr id="0" name=""/>
        <dsp:cNvSpPr/>
      </dsp:nvSpPr>
      <dsp:spPr>
        <a:xfrm>
          <a:off x="601169" y="1441930"/>
          <a:ext cx="6813254" cy="12359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Highly satisfactory: at least some peer-reviewed dissemination</a:t>
          </a:r>
        </a:p>
      </dsp:txBody>
      <dsp:txXfrm>
        <a:off x="637368" y="1478129"/>
        <a:ext cx="5336325" cy="1163542"/>
      </dsp:txXfrm>
    </dsp:sp>
    <dsp:sp modelId="{236F622B-8162-D745-8157-0FEFA4D78FFB}">
      <dsp:nvSpPr>
        <dsp:cNvPr id="0" name=""/>
        <dsp:cNvSpPr/>
      </dsp:nvSpPr>
      <dsp:spPr>
        <a:xfrm>
          <a:off x="1202339" y="2883861"/>
          <a:ext cx="6813254" cy="123594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Excellent (for tenure track): emerging (associate) or established (full) national reputation</a:t>
          </a:r>
        </a:p>
      </dsp:txBody>
      <dsp:txXfrm>
        <a:off x="1238538" y="2920060"/>
        <a:ext cx="5336325" cy="1163542"/>
      </dsp:txXfrm>
    </dsp:sp>
    <dsp:sp modelId="{08CD7CB7-2F9F-E34D-A888-8403BF02BBBC}">
      <dsp:nvSpPr>
        <dsp:cNvPr id="0" name=""/>
        <dsp:cNvSpPr/>
      </dsp:nvSpPr>
      <dsp:spPr>
        <a:xfrm>
          <a:off x="6009893" y="937254"/>
          <a:ext cx="803361" cy="803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190649" y="937254"/>
        <a:ext cx="441849" cy="604529"/>
      </dsp:txXfrm>
    </dsp:sp>
    <dsp:sp modelId="{57EA558B-E223-B94B-8711-F2C1F4E6F647}">
      <dsp:nvSpPr>
        <dsp:cNvPr id="0" name=""/>
        <dsp:cNvSpPr/>
      </dsp:nvSpPr>
      <dsp:spPr>
        <a:xfrm>
          <a:off x="6611063" y="2370946"/>
          <a:ext cx="803361" cy="803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791819" y="2370946"/>
        <a:ext cx="441849" cy="604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F0898-5602-2B4C-AB29-6D835D6B4776}">
      <dsp:nvSpPr>
        <dsp:cNvPr id="0" name=""/>
        <dsp:cNvSpPr/>
      </dsp:nvSpPr>
      <dsp:spPr>
        <a:xfrm>
          <a:off x="0" y="0"/>
          <a:ext cx="456057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97132-691D-7C44-B2BA-3BEC7E55B1DE}">
      <dsp:nvSpPr>
        <dsp:cNvPr id="0" name=""/>
        <dsp:cNvSpPr/>
      </dsp:nvSpPr>
      <dsp:spPr>
        <a:xfrm>
          <a:off x="0" y="0"/>
          <a:ext cx="4560579" cy="104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School of Engineering and Technology</a:t>
          </a:r>
        </a:p>
      </dsp:txBody>
      <dsp:txXfrm>
        <a:off x="0" y="0"/>
        <a:ext cx="4560579" cy="1042497"/>
      </dsp:txXfrm>
    </dsp:sp>
    <dsp:sp modelId="{0894043E-85C8-1A46-B686-5ABB1C8C2BA3}">
      <dsp:nvSpPr>
        <dsp:cNvPr id="0" name=""/>
        <dsp:cNvSpPr/>
      </dsp:nvSpPr>
      <dsp:spPr>
        <a:xfrm>
          <a:off x="0" y="1042497"/>
          <a:ext cx="456057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41E18-905F-F348-9642-0317A9DA8F15}">
      <dsp:nvSpPr>
        <dsp:cNvPr id="0" name=""/>
        <dsp:cNvSpPr/>
      </dsp:nvSpPr>
      <dsp:spPr>
        <a:xfrm>
          <a:off x="0" y="1042497"/>
          <a:ext cx="4560579" cy="104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School of Science</a:t>
          </a:r>
        </a:p>
      </dsp:txBody>
      <dsp:txXfrm>
        <a:off x="0" y="1042497"/>
        <a:ext cx="4560579" cy="1042497"/>
      </dsp:txXfrm>
    </dsp:sp>
    <dsp:sp modelId="{D77F327E-5C19-7142-9C2A-102DDC7CCD60}">
      <dsp:nvSpPr>
        <dsp:cNvPr id="0" name=""/>
        <dsp:cNvSpPr/>
      </dsp:nvSpPr>
      <dsp:spPr>
        <a:xfrm>
          <a:off x="0" y="2084995"/>
          <a:ext cx="456057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5A98B-8A34-A64A-8208-DC1EDA2AF6A6}">
      <dsp:nvSpPr>
        <dsp:cNvPr id="0" name=""/>
        <dsp:cNvSpPr/>
      </dsp:nvSpPr>
      <dsp:spPr>
        <a:xfrm>
          <a:off x="0" y="2084995"/>
          <a:ext cx="4560579" cy="104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Library</a:t>
          </a:r>
        </a:p>
      </dsp:txBody>
      <dsp:txXfrm>
        <a:off x="0" y="2084995"/>
        <a:ext cx="4560579" cy="1042497"/>
      </dsp:txXfrm>
    </dsp:sp>
    <dsp:sp modelId="{46F7ED50-2967-C54C-B16F-C5E76DECB806}">
      <dsp:nvSpPr>
        <dsp:cNvPr id="0" name=""/>
        <dsp:cNvSpPr/>
      </dsp:nvSpPr>
      <dsp:spPr>
        <a:xfrm>
          <a:off x="0" y="3127492"/>
          <a:ext cx="456057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F5939-F367-474C-8542-6C1A05FB6026}">
      <dsp:nvSpPr>
        <dsp:cNvPr id="0" name=""/>
        <dsp:cNvSpPr/>
      </dsp:nvSpPr>
      <dsp:spPr>
        <a:xfrm>
          <a:off x="0" y="3127492"/>
          <a:ext cx="4560579" cy="104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School of Medicine</a:t>
          </a:r>
        </a:p>
      </dsp:txBody>
      <dsp:txXfrm>
        <a:off x="0" y="3127492"/>
        <a:ext cx="4560579" cy="1042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D5654-9EA5-E840-A531-4D478F68ABDB}">
      <dsp:nvSpPr>
        <dsp:cNvPr id="0" name=""/>
        <dsp:cNvSpPr/>
      </dsp:nvSpPr>
      <dsp:spPr>
        <a:xfrm>
          <a:off x="0" y="99078"/>
          <a:ext cx="4560579" cy="7551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Scholarly products in each area</a:t>
          </a:r>
        </a:p>
      </dsp:txBody>
      <dsp:txXfrm>
        <a:off x="36866" y="135944"/>
        <a:ext cx="4486847" cy="681466"/>
      </dsp:txXfrm>
    </dsp:sp>
    <dsp:sp modelId="{CA1EA6C1-B966-AA4D-931C-FC231177EC0B}">
      <dsp:nvSpPr>
        <dsp:cNvPr id="0" name=""/>
        <dsp:cNvSpPr/>
      </dsp:nvSpPr>
      <dsp:spPr>
        <a:xfrm>
          <a:off x="0" y="903237"/>
          <a:ext cx="4560579" cy="7551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Visibly more than merely satisfactory</a:t>
          </a:r>
        </a:p>
      </dsp:txBody>
      <dsp:txXfrm>
        <a:off x="36866" y="940103"/>
        <a:ext cx="4486847" cy="681466"/>
      </dsp:txXfrm>
    </dsp:sp>
    <dsp:sp modelId="{93E0D0CC-B8E1-584B-BEE3-59EE158A6833}">
      <dsp:nvSpPr>
        <dsp:cNvPr id="0" name=""/>
        <dsp:cNvSpPr/>
      </dsp:nvSpPr>
      <dsp:spPr>
        <a:xfrm>
          <a:off x="0" y="1707395"/>
          <a:ext cx="4560579" cy="7551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coherent integration across areas</a:t>
          </a:r>
        </a:p>
      </dsp:txBody>
      <dsp:txXfrm>
        <a:off x="36866" y="1744261"/>
        <a:ext cx="4486847" cy="681466"/>
      </dsp:txXfrm>
    </dsp:sp>
    <dsp:sp modelId="{D85421D6-5EF7-0D49-B948-41D0E6C42ADF}">
      <dsp:nvSpPr>
        <dsp:cNvPr id="0" name=""/>
        <dsp:cNvSpPr/>
      </dsp:nvSpPr>
      <dsp:spPr>
        <a:xfrm>
          <a:off x="0" y="2511554"/>
          <a:ext cx="4560579" cy="7551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Intentionality</a:t>
          </a:r>
        </a:p>
      </dsp:txBody>
      <dsp:txXfrm>
        <a:off x="36866" y="2548420"/>
        <a:ext cx="4486847" cy="681466"/>
      </dsp:txXfrm>
    </dsp:sp>
    <dsp:sp modelId="{BE70033D-047C-5041-963A-1116D9089B16}">
      <dsp:nvSpPr>
        <dsp:cNvPr id="0" name=""/>
        <dsp:cNvSpPr/>
      </dsp:nvSpPr>
      <dsp:spPr>
        <a:xfrm>
          <a:off x="0" y="3315712"/>
          <a:ext cx="4560579" cy="7551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Overall benefit to the University, tied to the unit’s mission</a:t>
          </a:r>
        </a:p>
      </dsp:txBody>
      <dsp:txXfrm>
        <a:off x="36866" y="3352578"/>
        <a:ext cx="4486847" cy="681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64A11-830A-704D-862C-AF074CC82478}">
      <dsp:nvSpPr>
        <dsp:cNvPr id="0" name=""/>
        <dsp:cNvSpPr/>
      </dsp:nvSpPr>
      <dsp:spPr>
        <a:xfrm>
          <a:off x="0" y="332800"/>
          <a:ext cx="8015594" cy="18553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099" tIns="395732" rIns="62209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Explain yourself in 5 minutes to: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Your non-academic parent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Your dissertation chair or academic advisor, meeting at a conference 10 years after graduating</a:t>
          </a:r>
        </a:p>
      </dsp:txBody>
      <dsp:txXfrm>
        <a:off x="0" y="332800"/>
        <a:ext cx="8015594" cy="1855350"/>
      </dsp:txXfrm>
    </dsp:sp>
    <dsp:sp modelId="{2F72C1C0-A09A-AD4E-8D0F-5B9B1CC0293C}">
      <dsp:nvSpPr>
        <dsp:cNvPr id="0" name=""/>
        <dsp:cNvSpPr/>
      </dsp:nvSpPr>
      <dsp:spPr>
        <a:xfrm>
          <a:off x="400779" y="52360"/>
          <a:ext cx="5610915" cy="560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79" tIns="0" rIns="212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Who am I?</a:t>
          </a:r>
        </a:p>
      </dsp:txBody>
      <dsp:txXfrm>
        <a:off x="428159" y="79740"/>
        <a:ext cx="5556155" cy="506119"/>
      </dsp:txXfrm>
    </dsp:sp>
    <dsp:sp modelId="{92E93796-7FBC-BD45-89A7-8F49504B1AD0}">
      <dsp:nvSpPr>
        <dsp:cNvPr id="0" name=""/>
        <dsp:cNvSpPr/>
      </dsp:nvSpPr>
      <dsp:spPr>
        <a:xfrm>
          <a:off x="0" y="2571191"/>
          <a:ext cx="8015594" cy="149624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099" tIns="395732" rIns="62209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did you spend your last summer on? Why?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Where did you publish last? Why? To whom were you talking?</a:t>
          </a:r>
        </a:p>
      </dsp:txBody>
      <dsp:txXfrm>
        <a:off x="0" y="2571191"/>
        <a:ext cx="8015594" cy="1496249"/>
      </dsp:txXfrm>
    </dsp:sp>
    <dsp:sp modelId="{0D7FCF69-780C-F54D-8F18-FBD8DA648CCA}">
      <dsp:nvSpPr>
        <dsp:cNvPr id="0" name=""/>
        <dsp:cNvSpPr/>
      </dsp:nvSpPr>
      <dsp:spPr>
        <a:xfrm>
          <a:off x="400779" y="2290751"/>
          <a:ext cx="5610915" cy="5608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79" tIns="0" rIns="212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Why do I do what I do?</a:t>
          </a:r>
        </a:p>
      </dsp:txBody>
      <dsp:txXfrm>
        <a:off x="428159" y="2318131"/>
        <a:ext cx="5556155" cy="506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64A11-830A-704D-862C-AF074CC82478}">
      <dsp:nvSpPr>
        <dsp:cNvPr id="0" name=""/>
        <dsp:cNvSpPr/>
      </dsp:nvSpPr>
      <dsp:spPr>
        <a:xfrm>
          <a:off x="0" y="1556025"/>
          <a:ext cx="9144000" cy="1228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If going for full, mark in-rank item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Note all student co-authors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Mark multiple potential bins</a:t>
          </a:r>
        </a:p>
      </dsp:txBody>
      <dsp:txXfrm>
        <a:off x="0" y="1556025"/>
        <a:ext cx="9144000" cy="1228500"/>
      </dsp:txXfrm>
    </dsp:sp>
    <dsp:sp modelId="{2F72C1C0-A09A-AD4E-8D0F-5B9B1CC0293C}">
      <dsp:nvSpPr>
        <dsp:cNvPr id="0" name=""/>
        <dsp:cNvSpPr/>
      </dsp:nvSpPr>
      <dsp:spPr>
        <a:xfrm>
          <a:off x="457200" y="1334625"/>
          <a:ext cx="640079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Look at your CV. Color-code it for potential bins</a:t>
          </a:r>
        </a:p>
      </dsp:txBody>
      <dsp:txXfrm>
        <a:off x="478816" y="1356241"/>
        <a:ext cx="6357567" cy="399568"/>
      </dsp:txXfrm>
    </dsp:sp>
    <dsp:sp modelId="{92E93796-7FBC-BD45-89A7-8F49504B1AD0}">
      <dsp:nvSpPr>
        <dsp:cNvPr id="0" name=""/>
        <dsp:cNvSpPr/>
      </dsp:nvSpPr>
      <dsp:spPr>
        <a:xfrm>
          <a:off x="0" y="3086925"/>
          <a:ext cx="9144000" cy="661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"I do this, because that, which advances my program/unit</a:t>
          </a:r>
        </a:p>
      </dsp:txBody>
      <dsp:txXfrm>
        <a:off x="0" y="3086925"/>
        <a:ext cx="9144000" cy="661500"/>
      </dsp:txXfrm>
    </dsp:sp>
    <dsp:sp modelId="{0D7FCF69-780C-F54D-8F18-FBD8DA648CCA}">
      <dsp:nvSpPr>
        <dsp:cNvPr id="0" name=""/>
        <dsp:cNvSpPr/>
      </dsp:nvSpPr>
      <dsp:spPr>
        <a:xfrm>
          <a:off x="457200" y="2865525"/>
          <a:ext cx="640079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Is it consistent with who you are and how you spend your time?</a:t>
          </a:r>
        </a:p>
      </dsp:txBody>
      <dsp:txXfrm>
        <a:off x="478816" y="2887141"/>
        <a:ext cx="6357567" cy="399568"/>
      </dsp:txXfrm>
    </dsp:sp>
    <dsp:sp modelId="{C91EE209-63D8-8E4A-A2A1-19DC3C0851F9}">
      <dsp:nvSpPr>
        <dsp:cNvPr id="0" name=""/>
        <dsp:cNvSpPr/>
      </dsp:nvSpPr>
      <dsp:spPr>
        <a:xfrm>
          <a:off x="0" y="4050825"/>
          <a:ext cx="9144000" cy="661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Next steps in strengthening your CV and/or your statement/case</a:t>
          </a:r>
        </a:p>
      </dsp:txBody>
      <dsp:txXfrm>
        <a:off x="0" y="4050825"/>
        <a:ext cx="9144000" cy="661500"/>
      </dsp:txXfrm>
    </dsp:sp>
    <dsp:sp modelId="{4861342C-D962-7747-BDBD-97B71640A886}">
      <dsp:nvSpPr>
        <dsp:cNvPr id="0" name=""/>
        <dsp:cNvSpPr/>
      </dsp:nvSpPr>
      <dsp:spPr>
        <a:xfrm>
          <a:off x="457200" y="3829425"/>
          <a:ext cx="6400799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Where are there gaps?</a:t>
          </a:r>
        </a:p>
      </dsp:txBody>
      <dsp:txXfrm>
        <a:off x="478816" y="3851041"/>
        <a:ext cx="6357567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9/29/23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0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effectLst/>
                <a:latin typeface="BentonSans Regular" panose="02000503000000020004" pitchFamily="2" charset="77"/>
              </a:rPr>
              <a:t>For E&amp;T and Science, Purdue University controls </a:t>
            </a:r>
            <a:r>
              <a:rPr lang="en-US" b="1" i="1" dirty="0">
                <a:effectLst/>
                <a:latin typeface="BentonSans Regular" panose="02000503000000020004" pitchFamily="2" charset="77"/>
              </a:rPr>
              <a:t>promotions </a:t>
            </a:r>
            <a:r>
              <a:rPr lang="en-US" dirty="0">
                <a:effectLst/>
                <a:latin typeface="BentonSans Regular" panose="02000503000000020004" pitchFamily="2" charset="77"/>
              </a:rPr>
              <a:t>and does not recognize balanced case; they do recognize the </a:t>
            </a:r>
            <a:r>
              <a:rPr lang="en-US" i="1" dirty="0">
                <a:effectLst/>
                <a:latin typeface="BentonSans Regular" panose="02000503000000020004" pitchFamily="2" charset="77"/>
              </a:rPr>
              <a:t>Integrative DEI case.</a:t>
            </a:r>
          </a:p>
          <a:p>
            <a:r>
              <a:rPr lang="en-US" i="1" dirty="0">
                <a:effectLst/>
                <a:latin typeface="BentonSans Regular" panose="02000503000000020004" pitchFamily="2" charset="77"/>
              </a:rPr>
              <a:t>For Librarians, IUPUI P&amp;T standards require </a:t>
            </a:r>
            <a:r>
              <a:rPr lang="en-US" b="1" i="1" dirty="0">
                <a:effectLst/>
                <a:latin typeface="BentonSans Regular" panose="02000503000000020004" pitchFamily="2" charset="77"/>
              </a:rPr>
              <a:t>excellence in performance </a:t>
            </a:r>
            <a:r>
              <a:rPr lang="en-US" i="1" dirty="0">
                <a:effectLst/>
                <a:latin typeface="BentonSans Regular" panose="02000503000000020004" pitchFamily="2" charset="77"/>
              </a:rPr>
              <a:t>for librarians.</a:t>
            </a:r>
          </a:p>
          <a:p>
            <a:r>
              <a:rPr lang="en-US" i="1" dirty="0">
                <a:effectLst/>
                <a:latin typeface="BentonSans Regular" panose="02000503000000020004" pitchFamily="2" charset="77"/>
              </a:rPr>
              <a:t>For School of Med, the Dean does not allow balanced cases</a:t>
            </a:r>
            <a:endParaRPr lang="en-US" dirty="0">
              <a:effectLst/>
              <a:latin typeface="BentonSans Regular" panose="02000503000000020004" pitchFamily="2" charset="77"/>
            </a:endParaRPr>
          </a:p>
          <a:p>
            <a:endParaRPr lang="en-US" dirty="0">
              <a:effectLst/>
              <a:latin typeface="BentonSans Regular" panose="02000503000000020004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TT-Associate, 5 TT-Full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7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4" y="3688697"/>
            <a:ext cx="7942596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 spc="0" baseline="0">
                <a:solidFill>
                  <a:schemeClr val="bg1"/>
                </a:solidFill>
                <a:latin typeface="BentonSans Regular" panose="02000504020000020004" pitchFamily="2" charset="0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6279762"/>
            <a:ext cx="7734222" cy="370205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BentonSans Regular" panose="02000504020000020004" pitchFamily="2" charset="0"/>
                <a:cs typeface="Arial"/>
              </a:defRPr>
            </a:lvl1pPr>
          </a:lstStyle>
          <a:p>
            <a:pPr lvl="0"/>
            <a:r>
              <a:rPr lang="en-US" dirty="0"/>
              <a:t>IUPUI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3301283"/>
            <a:ext cx="7914806" cy="336549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BentonSans Regular" panose="02000504020000020004" pitchFamily="2" charset="0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1014" y="-72571"/>
            <a:ext cx="950609" cy="2766507"/>
            <a:chOff x="633305" y="-72571"/>
            <a:chExt cx="950609" cy="2766507"/>
          </a:xfrm>
        </p:grpSpPr>
        <p:sp>
          <p:nvSpPr>
            <p:cNvPr id="6" name="Rectangle 5"/>
            <p:cNvSpPr/>
            <p:nvPr userDrawn="1"/>
          </p:nvSpPr>
          <p:spPr>
            <a:xfrm>
              <a:off x="633305" y="-72571"/>
              <a:ext cx="950609" cy="2766507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trident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09" y="1730375"/>
              <a:ext cx="634481" cy="80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sng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07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3416048"/>
            <a:ext cx="6802482" cy="494412"/>
          </a:xfrm>
        </p:spPr>
        <p:txBody>
          <a:bodyPr anchor="ctr">
            <a:noAutofit/>
          </a:bodyPr>
          <a:lstStyle>
            <a:lvl1pPr>
              <a:defRPr sz="4400" b="1" i="0" spc="0" baseline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945804"/>
            <a:ext cx="3700462" cy="336549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 spc="50" baseline="0">
                <a:solidFill>
                  <a:srgbClr val="A6A6A6"/>
                </a:solidFill>
                <a:latin typeface="BentonSans Regular" panose="02000504020000020004" pitchFamily="2" charset="0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829379"/>
            <a:ext cx="148614" cy="119924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1012095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rgbClr val="40404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07341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90706" y="237250"/>
            <a:ext cx="3700462" cy="336549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4721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976198"/>
            <a:ext cx="8015594" cy="411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+mn-lt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4" y="619181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40404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4" y="1922839"/>
            <a:ext cx="4560579" cy="41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9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9066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1012095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0" y="107341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976198"/>
            <a:ext cx="8015594" cy="411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FFFFFF"/>
                </a:solidFill>
                <a:latin typeface="+mn-lt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90706" y="237250"/>
            <a:ext cx="3700462" cy="336549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10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649066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4" y="619181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525304" y="1922839"/>
            <a:ext cx="4560579" cy="41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BentonSans Regular" panose="02000504020000020004" pitchFamily="2" charset="0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8" name="Rectangle 17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3" y="907197"/>
            <a:ext cx="7859185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907197"/>
            <a:ext cx="82664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35303" y="5794349"/>
            <a:ext cx="2551242" cy="1077919"/>
            <a:chOff x="635303" y="4070963"/>
            <a:chExt cx="2551242" cy="1077919"/>
          </a:xfrm>
        </p:grpSpPr>
        <p:sp>
          <p:nvSpPr>
            <p:cNvPr id="28" name="Rectangle 27"/>
            <p:cNvSpPr/>
            <p:nvPr userDrawn="1"/>
          </p:nvSpPr>
          <p:spPr>
            <a:xfrm>
              <a:off x="635303" y="4070963"/>
              <a:ext cx="533859" cy="1077919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27" y="4189193"/>
              <a:ext cx="356010" cy="451859"/>
            </a:xfrm>
            <a:prstGeom prst="rect">
              <a:avLst/>
            </a:prstGeom>
          </p:spPr>
        </p:pic>
        <p:pic>
          <p:nvPicPr>
            <p:cNvPr id="30" name="Picture 29" descr="iupui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34" y="4176250"/>
              <a:ext cx="1810311" cy="687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846139"/>
            <a:ext cx="68024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2119918"/>
            <a:ext cx="6802482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  <p:sldLayoutId id="2147493478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BentonSans Regular" panose="02000504020000020004" pitchFamily="2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BentonSans Regular" panose="02000504020000020004" pitchFamily="2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metrics.iupui.edu/" TargetMode="External"/><Relationship Id="rId2" Type="http://schemas.openxmlformats.org/officeDocument/2006/relationships/hyperlink" Target="https://scholarworks.iupui.edu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academicaffairs.iupui.edu/RetrieveFile/ForceBrowserDownload?path=/AAContent/Html/Media/AAContent/02-PromotionTenure/PromotionAndTenure/Samples/secure/PO2professor_Hull.pdf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academicaffairs.iupui.edu/Faculty-Affairs/promotiontenure/dossier/Dossier-Sample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hyperlink" Target="https://academicaffairs.iupui.edu/RetrieveFile/ForceBrowserDownload?path=/AAContent/Html/Media/AAContent/02-PromotionTenure/PromotionAndTenure/Samples/secure/Thorington-Springer%20TT%20Full%20Balanced%20LART%20dossier.pdf" TargetMode="External"/><Relationship Id="rId4" Type="http://schemas.openxmlformats.org/officeDocument/2006/relationships/hyperlink" Target="https://iu.box.com/s/6ywc4xzvwl2ehwpd6qb18vw3n1102ju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iupui.edu/Faculty-Affairs-Resources/Creating-a-CV-for-IUPUI-Promotion-and-Tenure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wmmiller@iupui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mferguso@iupui.edu" TargetMode="External"/><Relationship Id="rId4" Type="http://schemas.openxmlformats.org/officeDocument/2006/relationships/hyperlink" Target="mailto:rapplega@iupui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ies.iu.edu/policies/aca-38-faculty-librarian-promotion/index.html" TargetMode="External"/><Relationship Id="rId2" Type="http://schemas.openxmlformats.org/officeDocument/2006/relationships/hyperlink" Target="https://academicaffairs.iupui.edu/AAContent/Html/Media/AAContent/02-PromotionTenure/PromotionAndTenure/ptguidelines-current-year-final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04" y="4310134"/>
            <a:ext cx="7942596" cy="148599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ntonSans Regular" panose="02000504020000020004" pitchFamily="2" charset="0"/>
              </a:rPr>
              <a:t>P&amp;T on Balanced Case for Tenure-Track Faculty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IUPUI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0694" y="3478843"/>
            <a:ext cx="7914806" cy="3365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BentonSans Regular" panose="02000504020000020004" pitchFamily="2" charset="0"/>
              </a:rPr>
              <a:t>Office of Academic Affairs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BentonSans Regular" panose="02000504020000020004" pitchFamily="2" charset="0"/>
              </a:rPr>
              <a:t>Willie Miller, Faculty Advancement and Leadership Development Fellow</a:t>
            </a:r>
          </a:p>
          <a:p>
            <a:pPr>
              <a:spcAft>
                <a:spcPts val="600"/>
              </a:spcAft>
            </a:pPr>
            <a:endParaRPr lang="en-US" dirty="0">
              <a:latin typeface="BentonSans Regular" panose="02000504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5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9944"/>
            <a:ext cx="635635" cy="448309"/>
          </a:xfrm>
          <a:custGeom>
            <a:avLst/>
            <a:gdLst/>
            <a:ahLst/>
            <a:cxnLst/>
            <a:rect l="l" t="t" r="r" b="b"/>
            <a:pathLst>
              <a:path w="635635" h="448309">
                <a:moveTo>
                  <a:pt x="0" y="448055"/>
                </a:moveTo>
                <a:lnTo>
                  <a:pt x="635508" y="448055"/>
                </a:lnTo>
                <a:lnTo>
                  <a:pt x="635508" y="0"/>
                </a:lnTo>
                <a:lnTo>
                  <a:pt x="0" y="0"/>
                </a:lnTo>
                <a:lnTo>
                  <a:pt x="0" y="448055"/>
                </a:lnTo>
                <a:close/>
              </a:path>
            </a:pathLst>
          </a:custGeom>
          <a:solidFill>
            <a:srgbClr val="690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5508" y="6336791"/>
            <a:ext cx="8509000" cy="521334"/>
            <a:chOff x="635508" y="6336791"/>
            <a:chExt cx="8509000" cy="521334"/>
          </a:xfrm>
        </p:grpSpPr>
        <p:sp>
          <p:nvSpPr>
            <p:cNvPr id="4" name="object 4"/>
            <p:cNvSpPr/>
            <p:nvPr/>
          </p:nvSpPr>
          <p:spPr>
            <a:xfrm>
              <a:off x="1022604" y="6409943"/>
              <a:ext cx="8121650" cy="448309"/>
            </a:xfrm>
            <a:custGeom>
              <a:avLst/>
              <a:gdLst/>
              <a:ahLst/>
              <a:cxnLst/>
              <a:rect l="l" t="t" r="r" b="b"/>
              <a:pathLst>
                <a:path w="8121650" h="448309">
                  <a:moveTo>
                    <a:pt x="0" y="448055"/>
                  </a:moveTo>
                  <a:lnTo>
                    <a:pt x="8121396" y="448055"/>
                  </a:lnTo>
                  <a:lnTo>
                    <a:pt x="8121396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solidFill>
              <a:srgbClr val="69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508" y="6336791"/>
              <a:ext cx="387350" cy="521334"/>
            </a:xfrm>
            <a:custGeom>
              <a:avLst/>
              <a:gdLst/>
              <a:ahLst/>
              <a:cxnLst/>
              <a:rect l="l" t="t" r="r" b="b"/>
              <a:pathLst>
                <a:path w="387350" h="521334">
                  <a:moveTo>
                    <a:pt x="387095" y="0"/>
                  </a:moveTo>
                  <a:lnTo>
                    <a:pt x="0" y="0"/>
                  </a:lnTo>
                  <a:lnTo>
                    <a:pt x="0" y="521208"/>
                  </a:lnTo>
                  <a:lnTo>
                    <a:pt x="387095" y="521208"/>
                  </a:lnTo>
                  <a:lnTo>
                    <a:pt x="387095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16" y="6402050"/>
              <a:ext cx="258445" cy="328295"/>
            </a:xfrm>
            <a:custGeom>
              <a:avLst/>
              <a:gdLst/>
              <a:ahLst/>
              <a:cxnLst/>
              <a:rect l="l" t="t" r="r" b="b"/>
              <a:pathLst>
                <a:path w="258444" h="328295">
                  <a:moveTo>
                    <a:pt x="176323" y="327932"/>
                  </a:moveTo>
                  <a:lnTo>
                    <a:pt x="81783" y="327932"/>
                  </a:lnTo>
                  <a:lnTo>
                    <a:pt x="81783" y="296462"/>
                  </a:lnTo>
                  <a:lnTo>
                    <a:pt x="100541" y="296462"/>
                  </a:lnTo>
                  <a:lnTo>
                    <a:pt x="100541" y="258653"/>
                  </a:lnTo>
                  <a:lnTo>
                    <a:pt x="48269" y="258653"/>
                  </a:lnTo>
                  <a:lnTo>
                    <a:pt x="18757" y="228857"/>
                  </a:lnTo>
                  <a:lnTo>
                    <a:pt x="18757" y="69358"/>
                  </a:lnTo>
                  <a:lnTo>
                    <a:pt x="0" y="69358"/>
                  </a:lnTo>
                  <a:lnTo>
                    <a:pt x="0" y="44068"/>
                  </a:lnTo>
                  <a:lnTo>
                    <a:pt x="81783" y="44068"/>
                  </a:lnTo>
                  <a:lnTo>
                    <a:pt x="81783" y="69358"/>
                  </a:lnTo>
                  <a:lnTo>
                    <a:pt x="62776" y="69358"/>
                  </a:lnTo>
                  <a:lnTo>
                    <a:pt x="62776" y="208074"/>
                  </a:lnTo>
                  <a:lnTo>
                    <a:pt x="100541" y="208074"/>
                  </a:lnTo>
                  <a:lnTo>
                    <a:pt x="100541" y="25289"/>
                  </a:lnTo>
                  <a:lnTo>
                    <a:pt x="81783" y="25289"/>
                  </a:lnTo>
                  <a:lnTo>
                    <a:pt x="81783" y="0"/>
                  </a:lnTo>
                  <a:lnTo>
                    <a:pt x="176323" y="0"/>
                  </a:lnTo>
                  <a:lnTo>
                    <a:pt x="176323" y="25289"/>
                  </a:lnTo>
                  <a:lnTo>
                    <a:pt x="157314" y="25289"/>
                  </a:lnTo>
                  <a:lnTo>
                    <a:pt x="157314" y="208074"/>
                  </a:lnTo>
                  <a:lnTo>
                    <a:pt x="195080" y="208074"/>
                  </a:lnTo>
                  <a:lnTo>
                    <a:pt x="195080" y="69358"/>
                  </a:lnTo>
                  <a:lnTo>
                    <a:pt x="176323" y="69358"/>
                  </a:lnTo>
                  <a:lnTo>
                    <a:pt x="176323" y="44068"/>
                  </a:lnTo>
                  <a:lnTo>
                    <a:pt x="258106" y="44068"/>
                  </a:lnTo>
                  <a:lnTo>
                    <a:pt x="258106" y="69358"/>
                  </a:lnTo>
                  <a:lnTo>
                    <a:pt x="239099" y="69358"/>
                  </a:lnTo>
                  <a:lnTo>
                    <a:pt x="239099" y="228857"/>
                  </a:lnTo>
                  <a:lnTo>
                    <a:pt x="209586" y="258653"/>
                  </a:lnTo>
                  <a:lnTo>
                    <a:pt x="157314" y="258653"/>
                  </a:lnTo>
                  <a:lnTo>
                    <a:pt x="157314" y="296462"/>
                  </a:lnTo>
                  <a:lnTo>
                    <a:pt x="176323" y="296462"/>
                  </a:lnTo>
                  <a:lnTo>
                    <a:pt x="176323" y="32793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747" y="198948"/>
            <a:ext cx="545167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0" dirty="0">
                <a:solidFill>
                  <a:srgbClr val="000000"/>
                </a:solidFill>
                <a:latin typeface="BentonSans Regular"/>
                <a:cs typeface="BentonSans Regular"/>
              </a:rPr>
              <a:t>For</a:t>
            </a:r>
            <a:r>
              <a:rPr sz="3600" spc="-110" dirty="0">
                <a:solidFill>
                  <a:schemeClr val="tx1"/>
                </a:solidFill>
                <a:latin typeface="BentonSans Regular"/>
                <a:cs typeface="BentonSans Regular"/>
              </a:rPr>
              <a:t> </a:t>
            </a:r>
            <a:r>
              <a:rPr sz="3600" spc="-20" dirty="0">
                <a:solidFill>
                  <a:schemeClr val="tx1"/>
                </a:solidFill>
                <a:latin typeface="BentonSans Regular"/>
                <a:cs typeface="BentonSans Regular"/>
              </a:rPr>
              <a:t>tenure-</a:t>
            </a:r>
            <a:r>
              <a:rPr sz="3600" dirty="0">
                <a:solidFill>
                  <a:schemeClr val="tx1"/>
                </a:solidFill>
                <a:latin typeface="BentonSans Regular"/>
                <a:cs typeface="BentonSans Regular"/>
              </a:rPr>
              <a:t>track</a:t>
            </a:r>
            <a:r>
              <a:rPr sz="3600" spc="-130" dirty="0">
                <a:solidFill>
                  <a:schemeClr val="tx1"/>
                </a:solidFill>
                <a:latin typeface="BentonSans Regular"/>
                <a:cs typeface="BentonSans Regular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BentonSans Regular"/>
                <a:cs typeface="BentonSans Regular"/>
              </a:rPr>
              <a:t>faculty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85" dirty="0"/>
              <a:t>IUPUI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62452"/>
              </p:ext>
            </p:extLst>
          </p:nvPr>
        </p:nvGraphicFramePr>
        <p:xfrm>
          <a:off x="115747" y="957195"/>
          <a:ext cx="8692587" cy="46050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0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Type of case</a:t>
                      </a:r>
                    </a:p>
                  </a:txBody>
                  <a:tcPr marL="0" marR="0" marT="26034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Dissemination Requirement</a:t>
                      </a:r>
                    </a:p>
                  </a:txBody>
                  <a:tcPr marL="0" marR="0" marT="2603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Excellence in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Teaching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Research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Service</a:t>
                      </a:r>
                      <a:endParaRPr/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Teaching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X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X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--</a:t>
                      </a:r>
                      <a:endParaRPr/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Research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--</a:t>
                      </a: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X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--</a:t>
                      </a:r>
                      <a:endParaRPr/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Service</a:t>
                      </a: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--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X</a:t>
                      </a:r>
                      <a:endParaRPr/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X</a:t>
                      </a:r>
                      <a:endParaRPr/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2075" marR="6438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Balanced case- binned</a:t>
                      </a:r>
                    </a:p>
                  </a:txBody>
                  <a:tcPr marL="0" marR="0" marT="2603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X</a:t>
                      </a:r>
                      <a:endParaRPr/>
                    </a:p>
                  </a:txBody>
                  <a:tcPr marL="0" marR="0" marT="2603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X</a:t>
                      </a:r>
                    </a:p>
                  </a:txBody>
                  <a:tcPr marL="0" marR="0" marT="2603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dirty="0"/>
                        <a:t>--</a:t>
                      </a:r>
                      <a:endParaRPr dirty="0"/>
                    </a:p>
                  </a:txBody>
                  <a:tcPr marL="0" marR="0" marT="26034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2710" marR="11474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/>
                        <a:t>Balanced- Integrative</a:t>
                      </a:r>
                    </a:p>
                  </a:txBody>
                  <a:tcPr marL="0" marR="0" marT="26034" marB="0"/>
                </a:tc>
                <a:tc gridSpan="3">
                  <a:txBody>
                    <a:bodyPr/>
                    <a:lstStyle/>
                    <a:p>
                      <a:pPr marL="1713230" marR="855980" indent="-84899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/>
                        <a:t>peer-reviewed scholarship required, need not be binned</a:t>
                      </a:r>
                    </a:p>
                  </a:txBody>
                  <a:tcPr marL="0" marR="0" marT="29209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7">
            <a:extLst>
              <a:ext uri="{FF2B5EF4-FFF2-40B4-BE49-F238E27FC236}">
                <a16:creationId xmlns:a16="http://schemas.microsoft.com/office/drawing/2014/main" id="{99D85D8B-ABCC-5C06-5C7F-172C8B4E2D7F}"/>
              </a:ext>
            </a:extLst>
          </p:cNvPr>
          <p:cNvSpPr txBox="1">
            <a:spLocks/>
          </p:cNvSpPr>
          <p:nvPr/>
        </p:nvSpPr>
        <p:spPr>
          <a:xfrm>
            <a:off x="115747" y="5696549"/>
            <a:ext cx="8611564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1600" b="0" spc="-20" dirty="0">
                <a:solidFill>
                  <a:srgbClr val="000000"/>
                </a:solidFill>
                <a:latin typeface="BentonSans Regular"/>
                <a:cs typeface="BentonSans Regular"/>
              </a:rPr>
              <a:t>Binning: for grants, presentations, and publications, each one is designated with one “area” in teaching, research, or service.</a:t>
            </a:r>
            <a:endParaRPr lang="en-US" sz="1600" b="0" spc="-10" dirty="0">
              <a:solidFill>
                <a:srgbClr val="000000"/>
              </a:solidFill>
              <a:latin typeface="BentonSans Regular"/>
              <a:cs typeface="BentonSans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0DA1-111A-F7F3-B220-0F17D673D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dissemination requirement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A6AB4-2F15-90BA-8D62-BD2B65923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00059-FB27-9F36-3A66-46AB395C1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”Dissemination” varies by type of activity and by discipline: conference presentations, websites/resources, books, articles.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“Peer-reviewed” means, not just the participants in an activity, or recipients of services, but scholarly/academic peers.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Candidates must have at least some peer-reviewed dissemination in the categories: </a:t>
            </a:r>
            <a:r>
              <a:rPr lang="en-US" b="1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teachin</a:t>
            </a:r>
            <a:r>
              <a:rPr lang="en-US" b="1" dirty="0">
                <a:latin typeface="Calibri" panose="020F0502020204030204" pitchFamily="34" charset="0"/>
              </a:rPr>
              <a:t>g</a:t>
            </a:r>
            <a:r>
              <a:rPr lang="en-US" dirty="0">
                <a:latin typeface="Calibri" panose="020F0502020204030204" pitchFamily="34" charset="0"/>
              </a:rPr>
              <a:t> and</a:t>
            </a:r>
            <a:r>
              <a:rPr lang="en-US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research/creative activity</a:t>
            </a:r>
            <a:r>
              <a:rPr lang="en-US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b="1" dirty="0">
                <a:latin typeface="Calibri" panose="020F0502020204030204" pitchFamily="34" charset="0"/>
              </a:rPr>
              <a:t>service</a:t>
            </a:r>
            <a:r>
              <a:rPr lang="en-US" dirty="0">
                <a:latin typeface="Calibri" panose="020F0502020204030204" pitchFamily="34" charset="0"/>
              </a:rPr>
              <a:t>, a candidate may have dissemination that has not gone through a peer-review process.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404041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6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point of dissemination is: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823" y="1976198"/>
            <a:ext cx="4574037" cy="1982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you are doing a good job, </a:t>
            </a:r>
            <a:r>
              <a:rPr lang="en-US" b="1" dirty="0">
                <a:solidFill>
                  <a:schemeClr val="tx1"/>
                </a:solidFill>
              </a:rPr>
              <a:t>share it.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you have a good idea, </a:t>
            </a:r>
            <a:r>
              <a:rPr lang="en-US" b="1" dirty="0">
                <a:solidFill>
                  <a:schemeClr val="tx1"/>
                </a:solidFill>
              </a:rPr>
              <a:t>share it.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Let others build upon your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5538" y="3822074"/>
            <a:ext cx="30112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Appropriate methods of dissemination are very field or context-specific.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B2AB5-25CA-8D63-FC75-6990F3E098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5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93F3-76A1-BB56-2134-DD5D1B9A1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*new-</a:t>
            </a:r>
            <a:r>
              <a:rPr lang="en-US" dirty="0" err="1"/>
              <a:t>ish</a:t>
            </a:r>
            <a:r>
              <a:rPr lang="en-US" dirty="0"/>
              <a:t>*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925ED-6895-83CC-1FDF-D32DEAF33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AC82-E690-DEFC-1E3B-655C45446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</a:rPr>
              <a:t>Peer-reviewed dissemination is not required, but candidates must present evidence of the quality and impact of their activities, that demonstrates achievement at a highly satisfactory level.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Accompanied by independent testimony of value of work (university service)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Accompanied by independent evidence of success, impact (service to discipline, community, government)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Played a major role in initiatives over a period of time that contributed to campus/unit/discipline/organizational goals, with independent evidence of significance, role, impact, and effective communication to others</a:t>
            </a:r>
            <a:r>
              <a:rPr lang="en-US" sz="1800" dirty="0">
                <a:effectLst/>
                <a:latin typeface="GeorgiaPro" panose="02040502050405020303" pitchFamily="18" charset="0"/>
              </a:rPr>
              <a:t>. </a:t>
            </a:r>
            <a:endParaRPr 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GeorgiaPro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2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0DA1-111A-F7F3-B220-0F17D673D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 Your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A6AB4-2F15-90BA-8D62-BD2B65923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00059-FB27-9F36-3A66-46AB395C1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both traditional and non-traditional forms of dissemination (everything besides journal articles with citation indexes), librarians can help you make it count.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will show you how to preserve it for future retrieval and boost citations (</a:t>
            </a:r>
            <a:r>
              <a:rPr lang="en-US" dirty="0">
                <a:hlinkClick r:id="rId2"/>
              </a:rPr>
              <a:t>ScholarWorks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will help you document impact (</a:t>
            </a:r>
            <a:r>
              <a:rPr lang="en-US" dirty="0">
                <a:hlinkClick r:id="rId3"/>
              </a:rPr>
              <a:t>Research Metrics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4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4FD836-E906-8EED-92ED-3A47B63E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4" y="3416048"/>
            <a:ext cx="6821206" cy="2095752"/>
          </a:xfrm>
        </p:spPr>
        <p:txBody>
          <a:bodyPr/>
          <a:lstStyle/>
          <a:p>
            <a:r>
              <a:rPr lang="en-US" dirty="0"/>
              <a:t>Thinking and talking about balance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143625-C389-6616-D4D8-68C27E258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2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C5DA-AB2E-F8BE-6116-4D175E93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04" y="619181"/>
            <a:ext cx="4560579" cy="103909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Strong balanced cases include</a:t>
            </a:r>
            <a:endParaRPr lang="en-US"/>
          </a:p>
        </p:txBody>
      </p:sp>
      <p:pic>
        <p:nvPicPr>
          <p:cNvPr id="7" name="Picture Placeholder 6" descr="A group of people in a canoe&#10;&#10;Description automatically generated">
            <a:extLst>
              <a:ext uri="{FF2B5EF4-FFF2-40B4-BE49-F238E27FC236}">
                <a16:creationId xmlns:a16="http://schemas.microsoft.com/office/drawing/2014/main" id="{0B9ADC32-A63A-45BC-C762-CDF7B61713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2647" r="32647"/>
          <a:stretch>
            <a:fillRect/>
          </a:stretch>
        </p:blipFill>
        <p:spPr>
          <a:xfrm>
            <a:off x="5573713" y="0"/>
            <a:ext cx="3570287" cy="6858000"/>
          </a:xfr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3A3CAC2-A032-CE11-CE38-C4C06D111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553463"/>
              </p:ext>
            </p:extLst>
          </p:nvPr>
        </p:nvGraphicFramePr>
        <p:xfrm>
          <a:off x="525304" y="1922839"/>
          <a:ext cx="4560579" cy="416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090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932C-09B4-5732-BFF8-E6F6818D1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Binning Items: Your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E472B-20A0-FEDE-523B-BFC985111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53638-4BA5-0FC3-6ACD-FAD819CD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</a:t>
            </a:r>
            <a:r>
              <a:rPr lang="en-US" b="1" dirty="0"/>
              <a:t>Candidate Statement </a:t>
            </a:r>
            <a:r>
              <a:rPr lang="en-US" dirty="0"/>
              <a:t>tells the tale of your integrated </a:t>
            </a:r>
            <a:r>
              <a:rPr lang="en-US" u="sng" dirty="0"/>
              <a:t>life</a:t>
            </a:r>
            <a:r>
              <a:rPr lang="en-US" dirty="0"/>
              <a:t> as faculty member.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</a:t>
            </a:r>
            <a:r>
              <a:rPr lang="en-US" b="1" dirty="0"/>
              <a:t>CV</a:t>
            </a:r>
            <a:r>
              <a:rPr lang="en-US" dirty="0"/>
              <a:t> inventories your </a:t>
            </a:r>
            <a:r>
              <a:rPr lang="en-US" u="sng" dirty="0"/>
              <a:t>work products </a:t>
            </a:r>
            <a:r>
              <a:rPr lang="en-US" dirty="0"/>
              <a:t>into different bins (categories)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Life</a:t>
            </a:r>
            <a:r>
              <a:rPr lang="en-US" dirty="0"/>
              <a:t> does not equal </a:t>
            </a:r>
            <a:r>
              <a:rPr lang="en-US" u="sng" dirty="0"/>
              <a:t>work products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integrated endeavor may have distinct and different work products.</a:t>
            </a:r>
          </a:p>
        </p:txBody>
      </p:sp>
    </p:spTree>
    <p:extLst>
      <p:ext uri="{BB962C8B-B14F-4D97-AF65-F5344CB8AC3E}">
        <p14:creationId xmlns:p14="http://schemas.microsoft.com/office/powerpoint/2010/main" val="366259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6E78070-BE58-E81C-DB42-DAE232C9F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38910" y="686017"/>
            <a:ext cx="7266179" cy="548596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9CA4C-270B-FD66-D538-CF12A3030929}"/>
              </a:ext>
            </a:extLst>
          </p:cNvPr>
          <p:cNvSpPr txBox="1"/>
          <p:nvPr/>
        </p:nvSpPr>
        <p:spPr>
          <a:xfrm>
            <a:off x="5190706" y="237250"/>
            <a:ext cx="3700462" cy="33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-US" sz="800" b="0" i="0" kern="1200" spc="0" baseline="0" dirty="0">
                <a:solidFill>
                  <a:srgbClr val="A6A6A6"/>
                </a:solidFill>
                <a:effectLst/>
                <a:latin typeface="+mn-lt"/>
                <a:ea typeface="+mn-ea"/>
                <a:cs typeface="Arial"/>
              </a:rPr>
              <a:t>This grid was created by Elizabeth </a:t>
            </a:r>
            <a:r>
              <a:rPr lang="en-US" sz="800" b="0" i="0" kern="1200" spc="0" baseline="0" dirty="0" err="1">
                <a:solidFill>
                  <a:srgbClr val="A6A6A6"/>
                </a:solidFill>
                <a:effectLst/>
                <a:latin typeface="+mn-lt"/>
                <a:ea typeface="+mn-ea"/>
                <a:cs typeface="Arial"/>
              </a:rPr>
              <a:t>Kryder</a:t>
            </a:r>
            <a:r>
              <a:rPr lang="en-US" sz="800" b="0" i="0" kern="1200" spc="0" baseline="0" dirty="0">
                <a:solidFill>
                  <a:srgbClr val="A6A6A6"/>
                </a:solidFill>
                <a:effectLst/>
                <a:latin typeface="+mn-lt"/>
                <a:ea typeface="+mn-ea"/>
                <a:cs typeface="Arial"/>
              </a:rPr>
              <a:t>-Reid to document her balanced case. It shows very clearly how she has addressed each area.</a:t>
            </a:r>
          </a:p>
        </p:txBody>
      </p:sp>
    </p:spTree>
    <p:extLst>
      <p:ext uri="{BB962C8B-B14F-4D97-AF65-F5344CB8AC3E}">
        <p14:creationId xmlns:p14="http://schemas.microsoft.com/office/powerpoint/2010/main" val="347756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67043E-2AE1-1CAD-17CE-3FC2D52B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06" y="613569"/>
            <a:ext cx="5524500" cy="298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77557-4413-51FA-C965-FBBCEF91AC1A}"/>
              </a:ext>
            </a:extLst>
          </p:cNvPr>
          <p:cNvSpPr txBox="1"/>
          <p:nvPr/>
        </p:nvSpPr>
        <p:spPr>
          <a:xfrm>
            <a:off x="4411441" y="3473641"/>
            <a:ext cx="46164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When Rachel Applegate worked on this project (</a:t>
            </a:r>
            <a:r>
              <a:rPr lang="en-US" dirty="0" err="1">
                <a:solidFill>
                  <a:schemeClr val="bg1"/>
                </a:solidFill>
                <a:effectLst/>
              </a:rPr>
              <a:t>shapingoutcomes.org</a:t>
            </a:r>
            <a:r>
              <a:rPr lang="en-US" dirty="0">
                <a:solidFill>
                  <a:schemeClr val="bg1"/>
                </a:solidFill>
                <a:effectLst/>
              </a:rPr>
              <a:t>), she characterized her work as ‘service’ because it was for the benefit of the professional community.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ffectLst/>
              </a:rPr>
              <a:t>Liz used it primarily for her classes/program = teaching.</a:t>
            </a:r>
          </a:p>
          <a:p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ffectLst/>
              </a:rPr>
              <a:t>Binning is judgmental and individual.</a:t>
            </a:r>
          </a:p>
        </p:txBody>
      </p:sp>
    </p:spTree>
    <p:extLst>
      <p:ext uri="{BB962C8B-B14F-4D97-AF65-F5344CB8AC3E}">
        <p14:creationId xmlns:p14="http://schemas.microsoft.com/office/powerpoint/2010/main" val="202403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386C-17D4-BCD0-ADBD-B3542C028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1012095"/>
            <a:ext cx="8004391" cy="638906"/>
          </a:xfrm>
        </p:spPr>
        <p:txBody>
          <a:bodyPr anchor="ctr">
            <a:normAutofit/>
          </a:bodyPr>
          <a:lstStyle/>
          <a:p>
            <a:r>
              <a:rPr lang="en-US" dirty="0"/>
              <a:t>Balanced – Integrative Workshops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143F2A-B3C8-53F0-70CA-C9C9789CDF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706" y="237250"/>
            <a:ext cx="3700462" cy="33654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3545986-0369-A80B-87FD-40E5CFC45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578240"/>
              </p:ext>
            </p:extLst>
          </p:nvPr>
        </p:nvGraphicFramePr>
        <p:xfrm>
          <a:off x="518824" y="1976198"/>
          <a:ext cx="8015594" cy="411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17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B2579-AD85-A49F-F132-B671CDEE7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1012095"/>
            <a:ext cx="8004391" cy="638906"/>
          </a:xfrm>
        </p:spPr>
        <p:txBody>
          <a:bodyPr anchor="ctr">
            <a:normAutofit/>
          </a:bodyPr>
          <a:lstStyle/>
          <a:p>
            <a:r>
              <a:rPr lang="en-US" dirty="0"/>
              <a:t>Conceiving a case: Version 1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DC5BDA-71A8-5ADB-BC79-882457BBF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706" y="237250"/>
            <a:ext cx="3700462" cy="33654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E18864B-7BD8-BA1F-2236-D4DCA02B4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005638"/>
              </p:ext>
            </p:extLst>
          </p:nvPr>
        </p:nvGraphicFramePr>
        <p:xfrm>
          <a:off x="518824" y="1976198"/>
          <a:ext cx="8015594" cy="411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4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B2579-AD85-A49F-F132-B671CDEE7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1012095"/>
            <a:ext cx="8004391" cy="638906"/>
          </a:xfrm>
        </p:spPr>
        <p:txBody>
          <a:bodyPr anchor="ctr">
            <a:normAutofit/>
          </a:bodyPr>
          <a:lstStyle/>
          <a:p>
            <a:r>
              <a:rPr lang="en-US" dirty="0"/>
              <a:t>Conceiving a case: Version 2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DC5BDA-71A8-5ADB-BC79-882457BBF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706" y="237250"/>
            <a:ext cx="3700462" cy="33654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E18864B-7BD8-BA1F-2236-D4DCA02B4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650798"/>
              </p:ext>
            </p:extLst>
          </p:nvPr>
        </p:nvGraphicFramePr>
        <p:xfrm>
          <a:off x="0" y="863168"/>
          <a:ext cx="9144000" cy="604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35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20DCF1-E23F-DB4D-AE05-ED12D6BE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4" y="3416048"/>
            <a:ext cx="6802482" cy="1486152"/>
          </a:xfrm>
        </p:spPr>
        <p:txBody>
          <a:bodyPr/>
          <a:lstStyle/>
          <a:p>
            <a:r>
              <a:rPr lang="en-US" dirty="0"/>
              <a:t>Managing balanced cases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528807-B334-C5BE-779E-2E63BAF7B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130" y="2945804"/>
            <a:ext cx="7424069" cy="483196"/>
          </a:xfrm>
        </p:spPr>
        <p:txBody>
          <a:bodyPr/>
          <a:lstStyle/>
          <a:p>
            <a:r>
              <a:rPr lang="en-US" dirty="0"/>
              <a:t>Balanced cases are unusual and unique. OAA and your school are happy to give you individual advice.</a:t>
            </a:r>
          </a:p>
        </p:txBody>
      </p:sp>
    </p:spTree>
    <p:extLst>
      <p:ext uri="{BB962C8B-B14F-4D97-AF65-F5344CB8AC3E}">
        <p14:creationId xmlns:p14="http://schemas.microsoft.com/office/powerpoint/2010/main" val="1242470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3860AC-DF26-C325-86D5-1AEFA907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1" y="96819"/>
            <a:ext cx="8695999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07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0334E-F3E5-5D73-0D94-2A3659A09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0"/>
            <a:ext cx="86995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87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C158-8B15-34DA-DD54-D9BC3F98A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Unusual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403D-EE08-6813-8CEA-C4897F15F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Balanced case is not discouraged by the campus</a:t>
            </a:r>
          </a:p>
          <a:p>
            <a:r>
              <a:rPr lang="en-US" dirty="0"/>
              <a:t>Balanced cases are treated carefully – as all are – by the campus committee</a:t>
            </a:r>
          </a:p>
          <a:p>
            <a:r>
              <a:rPr lang="en-US" dirty="0"/>
              <a:t>A balanced case is not automatically an “all-read” (problem) case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Most of your readers have most of their experience with research cases.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must educate, explain, and enthuse.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65E22-80B8-5A02-2CC9-663A1FA3F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66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36D2-D2E0-2980-F72B-CEB4EE6AB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reviewers</a:t>
            </a:r>
            <a:br>
              <a:rPr lang="en-US" dirty="0"/>
            </a:br>
            <a:r>
              <a:rPr lang="en-US" i="1" dirty="0"/>
              <a:t>and other people to provide 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DCAB2-0AE6-9C0F-44C5-7C7461AF8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99B70-F682-04E6-15D2-B99FBFE1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External reviewers must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Academics. One or two might be non-academics, but the chair needs to make a strong specific case for their expertise in evaluating </a:t>
            </a:r>
            <a:r>
              <a:rPr lang="en-US" sz="2000" dirty="0">
                <a:solidFill>
                  <a:srgbClr val="4F6128"/>
                </a:solidFill>
                <a:effectLst/>
                <a:latin typeface="Calibri" panose="020F0502020204030204" pitchFamily="34" charset="0"/>
              </a:rPr>
              <a:t>scholarly value</a:t>
            </a: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At the desired or higher rank; at a comparable or higher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Not co-authors, co-PIs, or mentors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Able to review and evaluate the candidate’s work; they do not need to be experts in all aspects.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0404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Margie Ferguson and Rachel Applegate can help chairs brainstorm reviewers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2432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836D2-D2E0-2980-F72B-CEB4EE6AB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reviewers</a:t>
            </a:r>
            <a:br>
              <a:rPr lang="en-US" dirty="0"/>
            </a:br>
            <a:r>
              <a:rPr lang="en-US" i="1" dirty="0"/>
              <a:t>and other people to provide 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DCAB2-0AE6-9C0F-44C5-7C7461AF8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99B70-F682-04E6-15D2-B99FBFE1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Chairs can solicit </a:t>
            </a: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other letters:</a:t>
            </a:r>
          </a:p>
          <a:p>
            <a:pPr marL="0" indent="0">
              <a:buNone/>
            </a:pPr>
            <a:endParaRPr lang="en-US" sz="2000" dirty="0">
              <a:solidFill>
                <a:srgbClr val="40404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These letters go into a special non-candidate folder. They are more valuable than candidate-solicited letters, but less than external reviewers.</a:t>
            </a:r>
          </a:p>
          <a:p>
            <a:pPr marL="0" indent="0">
              <a:buNone/>
            </a:pPr>
            <a:endParaRPr lang="en-US" sz="2000" dirty="0">
              <a:solidFill>
                <a:srgbClr val="404041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Especially valuable for service (and sometimes teaching) where there are limited formal publication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Clients and partners in projects can provide their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1"/>
                </a:solidFill>
                <a:effectLst/>
                <a:latin typeface="Calibri" panose="020F0502020204030204" pitchFamily="34" charset="0"/>
              </a:rPr>
              <a:t>Especially appropriate for experts who are not academics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94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1D96-04F8-856D-0F45-9686BB030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 you do community engaged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D26D-9F78-0C6D-4458-86196D4E8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C6F4F-B3E0-A1B7-F426-B82F35346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a special, voluntary additional review committee, initially for third year reviews, eventually for tenure reviews.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committee writes an additional evaluation that will place the candidate’s work in the context of community-engaged scholarship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Upcoming Workshop: P&amp;T for Community/Publicly Engaged Work on October 2</a:t>
            </a:r>
            <a:r>
              <a:rPr lang="en-US" baseline="30000" dirty="0"/>
              <a:t>nd</a:t>
            </a:r>
            <a:r>
              <a:rPr lang="en-US" dirty="0"/>
              <a:t> at 1pm.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35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2DEB-6F09-C298-39EA-C98DDBBD0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 useful: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BF50-B96F-DC44-1AEC-A002E71E18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Sample Dossiers on OAA Website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9DA0C-8DD8-25E3-A908-0911BE704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24" y="1976198"/>
            <a:ext cx="4053176" cy="411980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  <a:latin typeface="BentonSans Regular" panose="02000503000000020004" pitchFamily="2" charset="77"/>
              </a:rPr>
              <a:t>Greg Hull</a:t>
            </a:r>
            <a:r>
              <a:rPr lang="en-US" dirty="0">
                <a:effectLst/>
                <a:latin typeface="BentonSans Regular" panose="02000503000000020004" pitchFamily="2" charset="77"/>
              </a:rPr>
              <a:t>, Herron School of Art and Design (now dean). </a:t>
            </a:r>
            <a:r>
              <a:rPr lang="en-US" dirty="0">
                <a:solidFill>
                  <a:srgbClr val="0000FF"/>
                </a:solidFill>
                <a:effectLst/>
                <a:latin typeface="BentonSans Regular" panose="02000503000000020004" pitchFamily="2" charset="77"/>
                <a:hlinkClick r:id="rId3"/>
              </a:rPr>
              <a:t>Dossier</a:t>
            </a:r>
            <a:endParaRPr lang="en-US" dirty="0">
              <a:effectLst/>
              <a:latin typeface="BentonSans Regular" panose="02000503000000020004" pitchFamily="2" charset="77"/>
            </a:endParaRPr>
          </a:p>
          <a:p>
            <a:pPr marL="0" indent="0">
              <a:buNone/>
            </a:pPr>
            <a:endParaRPr lang="en-US" dirty="0">
              <a:effectLst/>
              <a:latin typeface="BentonSans Regular" panose="02000503000000020004" pitchFamily="2" charset="77"/>
            </a:endParaRPr>
          </a:p>
          <a:p>
            <a:pPr marL="0" indent="0">
              <a:buNone/>
            </a:pPr>
            <a:endParaRPr lang="en-US" dirty="0">
              <a:effectLst/>
              <a:latin typeface="BentonSans Regular" panose="02000503000000020004" pitchFamily="2" charset="77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BentonSans Regular" panose="02000503000000020004" pitchFamily="2" charset="77"/>
              </a:rPr>
              <a:t>Elizabeth </a:t>
            </a:r>
            <a:r>
              <a:rPr lang="en-US" b="1" dirty="0" err="1">
                <a:effectLst/>
                <a:latin typeface="BentonSans Regular" panose="02000503000000020004" pitchFamily="2" charset="77"/>
              </a:rPr>
              <a:t>Kryder</a:t>
            </a:r>
            <a:r>
              <a:rPr lang="en-US" b="1" dirty="0">
                <a:effectLst/>
                <a:latin typeface="BentonSans Regular" panose="02000503000000020004" pitchFamily="2" charset="77"/>
              </a:rPr>
              <a:t>-Reid</a:t>
            </a:r>
            <a:r>
              <a:rPr lang="en-US" dirty="0">
                <a:effectLst/>
                <a:latin typeface="BentonSans Regular" panose="02000503000000020004" pitchFamily="2" charset="77"/>
              </a:rPr>
              <a:t>, School of Liberal Arts. </a:t>
            </a:r>
            <a:r>
              <a:rPr lang="en-US" dirty="0">
                <a:solidFill>
                  <a:srgbClr val="0000FF"/>
                </a:solidFill>
                <a:effectLst/>
                <a:latin typeface="BentonSans Regular" panose="02000503000000020004" pitchFamily="2" charset="77"/>
                <a:hlinkClick r:id="rId4"/>
              </a:rPr>
              <a:t>Evidence Grid</a:t>
            </a:r>
            <a:endParaRPr lang="en-US" dirty="0">
              <a:solidFill>
                <a:srgbClr val="0000FF"/>
              </a:solidFill>
              <a:effectLst/>
              <a:latin typeface="BentonSans Regular" panose="02000503000000020004" pitchFamily="2" charset="77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BentonSans Regular" panose="02000503000000020004" pitchFamily="2" charset="77"/>
            </a:endParaRPr>
          </a:p>
          <a:p>
            <a:pPr marL="0" indent="0">
              <a:buNone/>
            </a:pPr>
            <a:endParaRPr lang="en-US" dirty="0">
              <a:effectLst/>
              <a:latin typeface="BentonSans Regular" panose="02000503000000020004" pitchFamily="2" charset="77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BentonSans Regular" panose="02000503000000020004" pitchFamily="2" charset="77"/>
              </a:rPr>
              <a:t>Jennifer </a:t>
            </a:r>
            <a:r>
              <a:rPr lang="en-US" b="1" dirty="0" err="1">
                <a:effectLst/>
                <a:latin typeface="BentonSans Regular" panose="02000503000000020004" pitchFamily="2" charset="77"/>
              </a:rPr>
              <a:t>Thorington</a:t>
            </a:r>
            <a:r>
              <a:rPr lang="en-US" b="1" dirty="0">
                <a:effectLst/>
                <a:latin typeface="BentonSans Regular" panose="02000503000000020004" pitchFamily="2" charset="77"/>
              </a:rPr>
              <a:t>-Springer</a:t>
            </a:r>
            <a:r>
              <a:rPr lang="en-US" dirty="0">
                <a:effectLst/>
                <a:latin typeface="BentonSans Regular" panose="02000503000000020004" pitchFamily="2" charset="77"/>
              </a:rPr>
              <a:t>, School of Liberal Arts. </a:t>
            </a:r>
            <a:r>
              <a:rPr lang="en-US" dirty="0">
                <a:solidFill>
                  <a:srgbClr val="0000FF"/>
                </a:solidFill>
                <a:effectLst/>
                <a:latin typeface="BentonSans Regular" panose="02000503000000020004" pitchFamily="2" charset="77"/>
                <a:hlinkClick r:id="rId5"/>
              </a:rPr>
              <a:t>Dossier</a:t>
            </a:r>
            <a:r>
              <a:rPr lang="en-US" dirty="0">
                <a:solidFill>
                  <a:srgbClr val="0000FF"/>
                </a:solidFill>
                <a:effectLst/>
                <a:latin typeface="BentonSans Regular" panose="02000503000000020004" pitchFamily="2" charset="77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BentonSans Regular" panose="02000503000000020004" pitchFamily="2" charset="77"/>
              </a:rPr>
              <a:t>(strongly connected to DEI Integrative Case)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9067F-E0D3-0DC2-68D9-08D1C28BB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838" y="307032"/>
            <a:ext cx="1715483" cy="1715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5E529-7B53-9457-CA07-8DF6E8BAC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409" y="2185115"/>
            <a:ext cx="1850984" cy="1850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49C03-033A-EB16-5FE5-476E0FD8C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0937" y="4245014"/>
            <a:ext cx="1850986" cy="18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1F0F-E11F-41A2-22A2-5AC21AAE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3" y="3416047"/>
            <a:ext cx="8379123" cy="1500197"/>
          </a:xfrm>
        </p:spPr>
        <p:txBody>
          <a:bodyPr/>
          <a:lstStyle/>
          <a:p>
            <a:r>
              <a:rPr lang="en-US" sz="3600" dirty="0"/>
              <a:t>Rachel Applegate,</a:t>
            </a:r>
            <a:br>
              <a:rPr lang="en-US" sz="3600" dirty="0"/>
            </a:br>
            <a:r>
              <a:rPr lang="en-US" sz="3600" dirty="0"/>
              <a:t>Assistant Vice Chancellor for Faculty Affairs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484ED-9F9E-1C0F-4267-DA05D52854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Special thanks to </a:t>
            </a:r>
          </a:p>
        </p:txBody>
      </p:sp>
    </p:spTree>
    <p:extLst>
      <p:ext uri="{BB962C8B-B14F-4D97-AF65-F5344CB8AC3E}">
        <p14:creationId xmlns:p14="http://schemas.microsoft.com/office/powerpoint/2010/main" val="423048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727B-6D35-ABF4-5689-2B9E0DD1C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New! </a:t>
            </a:r>
            <a:r>
              <a:rPr lang="en-US" dirty="0">
                <a:hlinkClick r:id="rId2"/>
              </a:rPr>
              <a:t>CV Formatter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E70B98-09FE-8320-8B69-E1C1A5BF2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Requires 3 things:</a:t>
            </a:r>
          </a:p>
          <a:p>
            <a:r>
              <a:rPr lang="en-US" dirty="0">
                <a:solidFill>
                  <a:schemeClr val="tx1"/>
                </a:solidFill>
              </a:rPr>
              <a:t>The Courses report from DMAI</a:t>
            </a:r>
          </a:p>
          <a:p>
            <a:r>
              <a:rPr lang="en-US" dirty="0">
                <a:solidFill>
                  <a:schemeClr val="tx1"/>
                </a:solidFill>
              </a:rPr>
              <a:t>Listing of grants from DMAI or GMT</a:t>
            </a:r>
          </a:p>
          <a:p>
            <a:r>
              <a:rPr lang="en-US" dirty="0">
                <a:solidFill>
                  <a:schemeClr val="tx1"/>
                </a:solidFill>
              </a:rPr>
              <a:t>Regular, up-to-date disciplinary CV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0F511C-634B-D702-D0DA-D65913FB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8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D77A-7D92-C4FA-748E-0FB7428F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05" y="950640"/>
            <a:ext cx="6802482" cy="494412"/>
          </a:xfrm>
        </p:spPr>
        <p:txBody>
          <a:bodyPr/>
          <a:lstStyle/>
          <a:p>
            <a:pPr algn="ctr"/>
            <a:r>
              <a:rPr lang="en-US" dirty="0"/>
              <a:t>Discussion and Panel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EB37D-848F-F229-BC22-787C2AD4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46" y="2070100"/>
            <a:ext cx="2717800" cy="271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C036A2-8113-6C97-D114-571EB4F6E230}"/>
              </a:ext>
            </a:extLst>
          </p:cNvPr>
          <p:cNvSpPr txBox="1"/>
          <p:nvPr/>
        </p:nvSpPr>
        <p:spPr>
          <a:xfrm>
            <a:off x="3252727" y="5100431"/>
            <a:ext cx="2638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Frank Lippert</a:t>
            </a:r>
          </a:p>
          <a:p>
            <a:pPr algn="ctr"/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Professor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School of Dentistry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04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4BE69-3C88-89C9-8F1C-82F0CB514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03" y="907197"/>
            <a:ext cx="7859185" cy="47065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Willie Miller</a:t>
            </a:r>
          </a:p>
          <a:p>
            <a:pPr>
              <a:spcAft>
                <a:spcPts val="600"/>
              </a:spcAft>
            </a:pPr>
            <a:r>
              <a:rPr lang="en-US" dirty="0"/>
              <a:t>	Faculty Advancement and Leadership Development Fellow</a:t>
            </a:r>
          </a:p>
          <a:p>
            <a:r>
              <a:rPr lang="en-US" dirty="0"/>
              <a:t>	</a:t>
            </a:r>
            <a:r>
              <a:rPr lang="en-US" u="sng" dirty="0">
                <a:hlinkClick r:id="rId3" tooltip="mailto:wmmiller@iupui.edu"/>
              </a:rPr>
              <a:t>wmmiller@iupui.edu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Rachel Applegate</a:t>
            </a:r>
          </a:p>
          <a:p>
            <a:pPr>
              <a:spcAft>
                <a:spcPts val="600"/>
              </a:spcAft>
            </a:pPr>
            <a:r>
              <a:rPr lang="en-US" dirty="0"/>
              <a:t>	Assistant Vice Chancellor for Faculty Affairs	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  <a:r>
              <a:rPr lang="en-US" u="sng" dirty="0">
                <a:hlinkClick r:id="rId4" tooltip="mailto:rapplega@iupui.edu"/>
              </a:rPr>
              <a:t>rapplega@iupui.edu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Margie Ferguson</a:t>
            </a:r>
          </a:p>
          <a:p>
            <a:pPr>
              <a:spcAft>
                <a:spcPts val="600"/>
              </a:spcAft>
            </a:pPr>
            <a:r>
              <a:rPr lang="en-US" dirty="0"/>
              <a:t>	Senior Associate Vice Chancellor for Academic Affairs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  <a:r>
              <a:rPr lang="en-US" u="sng" dirty="0">
                <a:hlinkClick r:id="rId5" tooltip="mailto:mferguso@iupui.edu"/>
              </a:rPr>
              <a:t>mferguso@iupui.edu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9342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Campus definition of the binned-balanced case</a:t>
            </a:r>
          </a:p>
          <a:p>
            <a:r>
              <a:rPr lang="en-US" sz="2000" dirty="0"/>
              <a:t>Thinking and talking about balance</a:t>
            </a:r>
          </a:p>
          <a:p>
            <a:r>
              <a:rPr lang="en-US" sz="2000" dirty="0"/>
              <a:t>Managing balanced cases</a:t>
            </a:r>
          </a:p>
          <a:p>
            <a:r>
              <a:rPr lang="en-US" sz="2000" dirty="0"/>
              <a:t>Discussion</a:t>
            </a:r>
          </a:p>
          <a:p>
            <a:r>
              <a:rPr lang="en-US" sz="2000" dirty="0"/>
              <a:t>Panel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30" y="2641600"/>
            <a:ext cx="6783045" cy="1268860"/>
          </a:xfrm>
        </p:spPr>
        <p:txBody>
          <a:bodyPr/>
          <a:lstStyle/>
          <a:p>
            <a:r>
              <a:rPr lang="en-US" dirty="0"/>
              <a:t>Defining Balanced Case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6131" y="1919644"/>
            <a:ext cx="3700462" cy="3365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1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C6FD33-4CFA-8582-250C-BD8F0937D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Balanced Case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AA5148-0CAA-F50E-D21C-41C6FA9A8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IUPUI P&amp;T Guidelines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DE0CB8-F9BF-C3E5-1FAC-8205D08BF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IU Policy: ACA-38 </a:t>
            </a:r>
            <a:r>
              <a:rPr lang="en-US" dirty="0"/>
              <a:t>Faculty and Librarian Promotions</a:t>
            </a:r>
          </a:p>
          <a:p>
            <a:pPr marL="0" indent="0">
              <a:buNone/>
            </a:pPr>
            <a:r>
              <a:rPr lang="en-US" dirty="0"/>
              <a:t>“In exceptional cases, a candidate may present evidence of balanced strengths that promise excellent overall performance of comparable benefit to the university.”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IUPUI P&amp;T Guidelines</a:t>
            </a:r>
            <a:r>
              <a:rPr lang="en-US" dirty="0"/>
              <a:t>: p. 18</a:t>
            </a:r>
          </a:p>
          <a:p>
            <a:pPr marL="0" indent="0">
              <a:buNone/>
            </a:pPr>
            <a:r>
              <a:rPr lang="en-US" dirty="0"/>
              <a:t>“The candidate must demonstrate that their work constitutes “highly satisfactory” which is </a:t>
            </a:r>
            <a:r>
              <a:rPr lang="en-US" u="sng" dirty="0"/>
              <a:t>clearly more than satisfactory </a:t>
            </a:r>
            <a:r>
              <a:rPr lang="en-US" dirty="0"/>
              <a:t>accomplishment in all three areas, with convincing evidence of significant peer-evaluated impact and quality. In the research and teaching areas, highly satisfactory includes peer-reviewed dissemination.”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8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7050-D4E1-6AFA-BC59-44469C3EF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1012095"/>
            <a:ext cx="8004391" cy="638906"/>
          </a:xfrm>
        </p:spPr>
        <p:txBody>
          <a:bodyPr anchor="ctr">
            <a:normAutofit/>
          </a:bodyPr>
          <a:lstStyle/>
          <a:p>
            <a:r>
              <a:rPr lang="en-US" dirty="0"/>
              <a:t>Levels of Achievement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A5BB02-B632-864B-B4F6-3C589217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706" y="237250"/>
            <a:ext cx="3700462" cy="33654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ED04800-D7E3-987B-D60F-BCDB14520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613761"/>
              </p:ext>
            </p:extLst>
          </p:nvPr>
        </p:nvGraphicFramePr>
        <p:xfrm>
          <a:off x="518824" y="1976198"/>
          <a:ext cx="8015594" cy="411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34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7050-D4E1-6AFA-BC59-44469C3EF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27" y="1012095"/>
            <a:ext cx="8004391" cy="638906"/>
          </a:xfrm>
        </p:spPr>
        <p:txBody>
          <a:bodyPr anchor="ctr">
            <a:normAutofit/>
          </a:bodyPr>
          <a:lstStyle/>
          <a:p>
            <a:r>
              <a:rPr lang="en-US" dirty="0"/>
              <a:t>Levels of Achievement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A5BB02-B632-864B-B4F6-3C5892178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706" y="237250"/>
            <a:ext cx="3700462" cy="33654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ED04800-D7E3-987B-D60F-BCDB14520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935497"/>
              </p:ext>
            </p:extLst>
          </p:nvPr>
        </p:nvGraphicFramePr>
        <p:xfrm>
          <a:off x="518824" y="1976198"/>
          <a:ext cx="8015594" cy="411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95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2BE6BE-EBD7-8E37-75D1-5A414234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04" y="619181"/>
            <a:ext cx="4560579" cy="1039091"/>
          </a:xfrm>
        </p:spPr>
        <p:txBody>
          <a:bodyPr anchor="ctr">
            <a:normAutofit/>
          </a:bodyPr>
          <a:lstStyle/>
          <a:p>
            <a:r>
              <a:rPr lang="en-US" dirty="0"/>
              <a:t>Exceptions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E8DC4FD-1F69-CB1D-C959-AE6798B62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0768" t="-21746" r="28499" b="-73152"/>
          <a:stretch/>
        </p:blipFill>
        <p:spPr>
          <a:xfrm>
            <a:off x="5411668" y="949124"/>
            <a:ext cx="3570287" cy="6858000"/>
          </a:xfrm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E993AED-3E0F-44E9-6882-EA9AD5BE0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874881"/>
              </p:ext>
            </p:extLst>
          </p:nvPr>
        </p:nvGraphicFramePr>
        <p:xfrm>
          <a:off x="525304" y="1922839"/>
          <a:ext cx="4560579" cy="416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BE1FB99-4072-C47F-CE17-B828E5F82CBD}"/>
              </a:ext>
            </a:extLst>
          </p:cNvPr>
          <p:cNvSpPr txBox="1"/>
          <p:nvPr/>
        </p:nvSpPr>
        <p:spPr>
          <a:xfrm>
            <a:off x="6407931" y="5349287"/>
            <a:ext cx="2736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© The Walt Disney Company</a:t>
            </a:r>
          </a:p>
        </p:txBody>
      </p:sp>
    </p:spTree>
    <p:extLst>
      <p:ext uri="{BB962C8B-B14F-4D97-AF65-F5344CB8AC3E}">
        <p14:creationId xmlns:p14="http://schemas.microsoft.com/office/powerpoint/2010/main" val="1003951339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tonSans">
      <a:majorFont>
        <a:latin typeface="BentonSans"/>
        <a:ea typeface=""/>
        <a:cs typeface=""/>
      </a:majorFont>
      <a:minorFont>
        <a:latin typeface="Benton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2E2B60D5-EA24-9349-9D48-6823D8F78998}" vid="{10002418-964A-4948-80A3-35FEB5D87F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fd3e3e-5529-4355-bf3b-8889dd0097fe">
      <Terms xmlns="http://schemas.microsoft.com/office/infopath/2007/PartnerControls"/>
    </lcf76f155ced4ddcb4097134ff3c332f>
    <TaxCatchAll xmlns="193612fe-ffb2-4ede-81fc-bdb9a044db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ABCAAF03B094C98443E3955DC4C1A" ma:contentTypeVersion="19" ma:contentTypeDescription="Create a new document." ma:contentTypeScope="" ma:versionID="c5e4bd027eedcdb551519b6d1f0d2237">
  <xsd:schema xmlns:xsd="http://www.w3.org/2001/XMLSchema" xmlns:xs="http://www.w3.org/2001/XMLSchema" xmlns:p="http://schemas.microsoft.com/office/2006/metadata/properties" xmlns:ns2="193612fe-ffb2-4ede-81fc-bdb9a044db0a" xmlns:ns3="f1fd3e3e-5529-4355-bf3b-8889dd0097fe" targetNamespace="http://schemas.microsoft.com/office/2006/metadata/properties" ma:root="true" ma:fieldsID="8576ceb5d10348d59c43e1f70399af9e" ns2:_="" ns3:_="">
    <xsd:import namespace="193612fe-ffb2-4ede-81fc-bdb9a044db0a"/>
    <xsd:import namespace="f1fd3e3e-5529-4355-bf3b-8889dd0097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612fe-ffb2-4ede-81fc-bdb9a044d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b0e29bf-8dbc-4d9e-ac76-7711fdd727fb}" ma:internalName="TaxCatchAll" ma:showField="CatchAllData" ma:web="193612fe-ffb2-4ede-81fc-bdb9a044d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3e3e-5529-4355-bf3b-8889dd009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eec0a79-46cb-4568-9b1b-2d720bd32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sharepoint/v3/field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323940-4C93-45CB-87A1-ED6E324696C3}"/>
</file>

<file path=docProps/app.xml><?xml version="1.0" encoding="utf-8"?>
<Properties xmlns="http://schemas.openxmlformats.org/officeDocument/2006/extended-properties" xmlns:vt="http://schemas.openxmlformats.org/officeDocument/2006/docPropsVTypes">
  <Template>IUPUIndianapolis-standard-template</Template>
  <TotalTime>2596</TotalTime>
  <Words>1453</Words>
  <Application>Microsoft Macintosh PowerPoint</Application>
  <PresentationFormat>On-screen Show (4:3)</PresentationFormat>
  <Paragraphs>213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BentonSans</vt:lpstr>
      <vt:lpstr>BentonSans Regular</vt:lpstr>
      <vt:lpstr>Calibri</vt:lpstr>
      <vt:lpstr>GeorgiaPro</vt:lpstr>
      <vt:lpstr>Wingdings</vt:lpstr>
      <vt:lpstr>Main</vt:lpstr>
      <vt:lpstr>P&amp;T on Balanced Case for Tenure-Track Faculty</vt:lpstr>
      <vt:lpstr>Balanced – Integrative Workshops</vt:lpstr>
      <vt:lpstr>Rachel Applegate, Assistant Vice Chancellor for Faculty Affairs</vt:lpstr>
      <vt:lpstr>Agenda</vt:lpstr>
      <vt:lpstr>Defining Balanced Case</vt:lpstr>
      <vt:lpstr>Balanced Case</vt:lpstr>
      <vt:lpstr>Levels of Achievement</vt:lpstr>
      <vt:lpstr>Levels of Achievement</vt:lpstr>
      <vt:lpstr>Exceptions</vt:lpstr>
      <vt:lpstr>For tenure-track faculty</vt:lpstr>
      <vt:lpstr>The dissemination requirement</vt:lpstr>
      <vt:lpstr>The point of dissemination is: </vt:lpstr>
      <vt:lpstr>Service *new-ish* change</vt:lpstr>
      <vt:lpstr>Document Your Impact</vt:lpstr>
      <vt:lpstr>Thinking and talking about balance</vt:lpstr>
      <vt:lpstr>Strong balanced cases include</vt:lpstr>
      <vt:lpstr>Binning Items: Your Decision</vt:lpstr>
      <vt:lpstr>PowerPoint Presentation</vt:lpstr>
      <vt:lpstr>PowerPoint Presentation</vt:lpstr>
      <vt:lpstr>Conceiving a case: Version 1</vt:lpstr>
      <vt:lpstr>Conceiving a case: Version 2</vt:lpstr>
      <vt:lpstr>Managing balanced cases</vt:lpstr>
      <vt:lpstr>PowerPoint Presentation</vt:lpstr>
      <vt:lpstr>PowerPoint Presentation</vt:lpstr>
      <vt:lpstr>An Unusual Case</vt:lpstr>
      <vt:lpstr>External reviewers and other people to provide input</vt:lpstr>
      <vt:lpstr>External reviewers and other people to provide input</vt:lpstr>
      <vt:lpstr>Do you do community engaged work?</vt:lpstr>
      <vt:lpstr>Super useful:</vt:lpstr>
      <vt:lpstr>New! CV Formatter</vt:lpstr>
      <vt:lpstr>Discussion and Panel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Unnecessarily extra long title of presentation</dc:title>
  <dc:creator>Bryant, Angela S</dc:creator>
  <cp:lastModifiedBy>Miller, Willie M</cp:lastModifiedBy>
  <cp:revision>35</cp:revision>
  <cp:lastPrinted>2014-06-24T16:10:50Z</cp:lastPrinted>
  <dcterms:created xsi:type="dcterms:W3CDTF">2018-09-13T18:31:56Z</dcterms:created>
  <dcterms:modified xsi:type="dcterms:W3CDTF">2023-09-29T13:54:37Z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0x010100188ABCAAF03B094C98443E3955DC4C1A</vt:lpwstr>
  </property>
</Properties>
</file>